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tags/tag45.xml" ContentType="application/vnd.openxmlformats-officedocument.presentationml.tags+xml"/>
  <Override PartName="/ppt/notesSlides/notesSlide46.xml" ContentType="application/vnd.openxmlformats-officedocument.presentationml.notesSlide+xml"/>
  <Override PartName="/ppt/tags/tag46.xml" ContentType="application/vnd.openxmlformats-officedocument.presentationml.tags+xml"/>
  <Override PartName="/ppt/notesSlides/notesSlide47.xml" ContentType="application/vnd.openxmlformats-officedocument.presentationml.notesSlide+xml"/>
  <Override PartName="/ppt/tags/tag47.xml" ContentType="application/vnd.openxmlformats-officedocument.presentationml.tags+xml"/>
  <Override PartName="/ppt/notesSlides/notesSlide48.xml" ContentType="application/vnd.openxmlformats-officedocument.presentationml.notesSlide+xml"/>
  <Override PartName="/ppt/tags/tag48.xml" ContentType="application/vnd.openxmlformats-officedocument.presentationml.tags+xml"/>
  <Override PartName="/ppt/notesSlides/notesSlide49.xml" ContentType="application/vnd.openxmlformats-officedocument.presentationml.notesSlide+xml"/>
  <Override PartName="/ppt/tags/tag49.xml" ContentType="application/vnd.openxmlformats-officedocument.presentationml.tags+xml"/>
  <Override PartName="/ppt/notesSlides/notesSlide50.xml" ContentType="application/vnd.openxmlformats-officedocument.presentationml.notesSlide+xml"/>
  <Override PartName="/ppt/tags/tag50.xml" ContentType="application/vnd.openxmlformats-officedocument.presentationml.tags+xml"/>
  <Override PartName="/ppt/notesSlides/notesSlide51.xml" ContentType="application/vnd.openxmlformats-officedocument.presentationml.notesSlide+xml"/>
  <Override PartName="/ppt/tags/tag51.xml" ContentType="application/vnd.openxmlformats-officedocument.presentationml.tags+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53.xml" ContentType="application/vnd.openxmlformats-officedocument.presentationml.notesSlide+xml"/>
  <Override PartName="/ppt/tags/tag53.xml" ContentType="application/vnd.openxmlformats-officedocument.presentationml.tags+xml"/>
  <Override PartName="/ppt/notesSlides/notesSlide54.xml" ContentType="application/vnd.openxmlformats-officedocument.presentationml.notesSlide+xml"/>
  <Override PartName="/ppt/tags/tag54.xml" ContentType="application/vnd.openxmlformats-officedocument.presentationml.tags+xml"/>
  <Override PartName="/ppt/notesSlides/notesSlide55.xml" ContentType="application/vnd.openxmlformats-officedocument.presentationml.notesSlide+xml"/>
  <Override PartName="/ppt/tags/tag55.xml" ContentType="application/vnd.openxmlformats-officedocument.presentationml.tags+xml"/>
  <Override PartName="/ppt/notesSlides/notesSlide56.xml" ContentType="application/vnd.openxmlformats-officedocument.presentationml.notesSlide+xml"/>
  <Override PartName="/ppt/tags/tag56.xml" ContentType="application/vnd.openxmlformats-officedocument.presentationml.tags+xml"/>
  <Override PartName="/ppt/notesSlides/notesSlide57.xml" ContentType="application/vnd.openxmlformats-officedocument.presentationml.notesSlide+xml"/>
  <Override PartName="/ppt/tags/tag57.xml" ContentType="application/vnd.openxmlformats-officedocument.presentationml.tags+xml"/>
  <Override PartName="/ppt/notesSlides/notesSlide58.xml" ContentType="application/vnd.openxmlformats-officedocument.presentationml.notesSlide+xml"/>
  <Override PartName="/ppt/tags/tag58.xml" ContentType="application/vnd.openxmlformats-officedocument.presentationml.tags+xml"/>
  <Override PartName="/ppt/notesSlides/notesSlide59.xml" ContentType="application/vnd.openxmlformats-officedocument.presentationml.notesSlide+xml"/>
  <Override PartName="/ppt/tags/tag59.xml" ContentType="application/vnd.openxmlformats-officedocument.presentationml.tags+xml"/>
  <Override PartName="/ppt/notesSlides/notesSlide60.xml" ContentType="application/vnd.openxmlformats-officedocument.presentationml.notesSlide+xml"/>
  <Override PartName="/ppt/tags/tag60.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850" r:id="rId3"/>
    <p:sldId id="546" r:id="rId4"/>
    <p:sldId id="848" r:id="rId5"/>
    <p:sldId id="849" r:id="rId6"/>
    <p:sldId id="547" r:id="rId7"/>
    <p:sldId id="584" r:id="rId8"/>
    <p:sldId id="587" r:id="rId9"/>
    <p:sldId id="538" r:id="rId10"/>
    <p:sldId id="572" r:id="rId11"/>
    <p:sldId id="852" r:id="rId12"/>
    <p:sldId id="866" r:id="rId13"/>
    <p:sldId id="570" r:id="rId14"/>
    <p:sldId id="554" r:id="rId15"/>
    <p:sldId id="592" r:id="rId16"/>
    <p:sldId id="593" r:id="rId17"/>
    <p:sldId id="864" r:id="rId18"/>
    <p:sldId id="862" r:id="rId19"/>
    <p:sldId id="855" r:id="rId20"/>
    <p:sldId id="859" r:id="rId21"/>
    <p:sldId id="856" r:id="rId22"/>
    <p:sldId id="860" r:id="rId23"/>
    <p:sldId id="861" r:id="rId24"/>
    <p:sldId id="596" r:id="rId25"/>
    <p:sldId id="598" r:id="rId26"/>
    <p:sldId id="599" r:id="rId27"/>
    <p:sldId id="846" r:id="rId28"/>
    <p:sldId id="600" r:id="rId29"/>
    <p:sldId id="601" r:id="rId30"/>
    <p:sldId id="874" r:id="rId31"/>
    <p:sldId id="602" r:id="rId32"/>
    <p:sldId id="603" r:id="rId33"/>
    <p:sldId id="604" r:id="rId34"/>
    <p:sldId id="858" r:id="rId35"/>
    <p:sldId id="873" r:id="rId36"/>
    <p:sldId id="605" r:id="rId37"/>
    <p:sldId id="606" r:id="rId38"/>
    <p:sldId id="607" r:id="rId39"/>
    <p:sldId id="608" r:id="rId40"/>
    <p:sldId id="609" r:id="rId41"/>
    <p:sldId id="610" r:id="rId42"/>
    <p:sldId id="872" r:id="rId43"/>
    <p:sldId id="611" r:id="rId44"/>
    <p:sldId id="612" r:id="rId45"/>
    <p:sldId id="613" r:id="rId46"/>
    <p:sldId id="615" r:id="rId47"/>
    <p:sldId id="616" r:id="rId48"/>
    <p:sldId id="618" r:id="rId49"/>
    <p:sldId id="622" r:id="rId50"/>
    <p:sldId id="847" r:id="rId51"/>
    <p:sldId id="624" r:id="rId52"/>
    <p:sldId id="625" r:id="rId53"/>
    <p:sldId id="627" r:id="rId54"/>
    <p:sldId id="628" r:id="rId55"/>
    <p:sldId id="629" r:id="rId56"/>
    <p:sldId id="868" r:id="rId57"/>
    <p:sldId id="869" r:id="rId58"/>
    <p:sldId id="875" r:id="rId59"/>
    <p:sldId id="876" r:id="rId60"/>
    <p:sldId id="863" r:id="rId61"/>
    <p:sldId id="870" r:id="rId62"/>
    <p:sldId id="865" r:id="rId63"/>
    <p:sldId id="867" r:id="rId64"/>
    <p:sldId id="386" r:id="rId65"/>
    <p:sldId id="853"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B693B4E-BDF4-400A-8652-3184BCF89272}">
          <p14:sldIdLst>
            <p14:sldId id="256"/>
            <p14:sldId id="850"/>
            <p14:sldId id="546"/>
            <p14:sldId id="848"/>
            <p14:sldId id="849"/>
            <p14:sldId id="547"/>
            <p14:sldId id="584"/>
            <p14:sldId id="587"/>
            <p14:sldId id="538"/>
            <p14:sldId id="572"/>
            <p14:sldId id="852"/>
            <p14:sldId id="866"/>
            <p14:sldId id="570"/>
            <p14:sldId id="554"/>
            <p14:sldId id="592"/>
            <p14:sldId id="593"/>
            <p14:sldId id="864"/>
            <p14:sldId id="862"/>
            <p14:sldId id="855"/>
            <p14:sldId id="859"/>
            <p14:sldId id="856"/>
            <p14:sldId id="860"/>
            <p14:sldId id="861"/>
            <p14:sldId id="596"/>
            <p14:sldId id="598"/>
            <p14:sldId id="599"/>
            <p14:sldId id="846"/>
            <p14:sldId id="600"/>
            <p14:sldId id="601"/>
            <p14:sldId id="874"/>
            <p14:sldId id="602"/>
            <p14:sldId id="603"/>
            <p14:sldId id="604"/>
            <p14:sldId id="858"/>
            <p14:sldId id="873"/>
            <p14:sldId id="605"/>
            <p14:sldId id="606"/>
            <p14:sldId id="607"/>
            <p14:sldId id="608"/>
            <p14:sldId id="609"/>
            <p14:sldId id="610"/>
            <p14:sldId id="872"/>
            <p14:sldId id="611"/>
            <p14:sldId id="612"/>
            <p14:sldId id="613"/>
            <p14:sldId id="615"/>
            <p14:sldId id="616"/>
            <p14:sldId id="618"/>
            <p14:sldId id="622"/>
            <p14:sldId id="847"/>
            <p14:sldId id="624"/>
            <p14:sldId id="625"/>
            <p14:sldId id="627"/>
            <p14:sldId id="628"/>
            <p14:sldId id="629"/>
            <p14:sldId id="868"/>
            <p14:sldId id="869"/>
            <p14:sldId id="875"/>
            <p14:sldId id="876"/>
            <p14:sldId id="863"/>
            <p14:sldId id="870"/>
            <p14:sldId id="865"/>
            <p14:sldId id="867"/>
            <p14:sldId id="386"/>
            <p14:sldId id="853"/>
          </p14:sldIdLst>
        </p14:section>
      </p14:sectionLst>
    </p:ext>
    <p:ext uri="{EFAFB233-063F-42B5-8137-9DF3F51BA10A}">
      <p15:sldGuideLst xmlns:p15="http://schemas.microsoft.com/office/powerpoint/2012/main">
        <p15:guide id="1" orient="horz" pos="2228" userDrawn="1">
          <p15:clr>
            <a:srgbClr val="A4A3A4"/>
          </p15:clr>
        </p15:guide>
        <p15:guide id="2" pos="669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冠斌" initials="陈冠斌" lastIdx="35" clrIdx="0">
    <p:extLst>
      <p:ext uri="{19B8F6BF-5375-455C-9EA6-DF929625EA0E}">
        <p15:presenceInfo xmlns:p15="http://schemas.microsoft.com/office/powerpoint/2012/main" userId="S-1-5-21-518514622-345643020-1633340885-1001" providerId="AD"/>
      </p:ext>
    </p:extLst>
  </p:cmAuthor>
  <p:cmAuthor id="2" name="congm" initials="c" lastIdx="88" clrIdx="1">
    <p:extLst>
      <p:ext uri="{19B8F6BF-5375-455C-9EA6-DF929625EA0E}">
        <p15:presenceInfo xmlns:p15="http://schemas.microsoft.com/office/powerpoint/2012/main" userId="e7e1e12530973d68" providerId="Windows Live"/>
      </p:ext>
    </p:extLst>
  </p:cmAuthor>
  <p:cmAuthor id="3" name="陈冠斌" initials="陈冠斌 [2]" lastIdx="3" clrIdx="2">
    <p:extLst>
      <p:ext uri="{19B8F6BF-5375-455C-9EA6-DF929625EA0E}">
        <p15:presenceInfo xmlns:p15="http://schemas.microsoft.com/office/powerpoint/2012/main" userId="陈冠斌"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B2F0"/>
    <a:srgbClr val="969696"/>
    <a:srgbClr val="FBE5D6"/>
    <a:srgbClr val="C00000"/>
    <a:srgbClr val="1464DC"/>
    <a:srgbClr val="FF9999"/>
    <a:srgbClr val="E0E0E0"/>
    <a:srgbClr val="2F5597"/>
    <a:srgbClr val="FFDDDD"/>
    <a:srgbClr val="87AF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4" autoAdjust="0"/>
    <p:restoredTop sz="87030" autoAdjust="0"/>
  </p:normalViewPr>
  <p:slideViewPr>
    <p:cSldViewPr snapToGrid="0" showGuides="1">
      <p:cViewPr varScale="1">
        <p:scale>
          <a:sx n="92" d="100"/>
          <a:sy n="92" d="100"/>
        </p:scale>
        <p:origin x="92" y="420"/>
      </p:cViewPr>
      <p:guideLst>
        <p:guide orient="horz" pos="2228"/>
        <p:guide pos="6698"/>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showGuides="1">
      <p:cViewPr varScale="1">
        <p:scale>
          <a:sx n="94" d="100"/>
          <a:sy n="94" d="100"/>
        </p:scale>
        <p:origin x="1084" y="8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CC900F6-BB3F-4888-B5E8-86EB6CEBD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CAE9FEB-B530-45D8-B0E4-4BB4FE6128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9B6311-8614-4773-AF59-E39BB8CB9C70}" type="datetimeFigureOut">
              <a:rPr lang="zh-CN" altLang="en-US" smtClean="0"/>
              <a:t>2025/10/23</a:t>
            </a:fld>
            <a:endParaRPr lang="zh-CN" altLang="en-US"/>
          </a:p>
        </p:txBody>
      </p:sp>
      <p:sp>
        <p:nvSpPr>
          <p:cNvPr id="4" name="页脚占位符 3">
            <a:extLst>
              <a:ext uri="{FF2B5EF4-FFF2-40B4-BE49-F238E27FC236}">
                <a16:creationId xmlns:a16="http://schemas.microsoft.com/office/drawing/2014/main" id="{C835EB4D-65C8-4EB9-89BF-58F2962C41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254DAB9-825D-4DCA-8A8D-699F8FDAB3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942B1C-2084-43FC-88D0-C69885FF2F1A}" type="slidenum">
              <a:rPr lang="zh-CN" altLang="en-US" smtClean="0"/>
              <a:t>‹#›</a:t>
            </a:fld>
            <a:endParaRPr lang="zh-CN" altLang="en-US"/>
          </a:p>
        </p:txBody>
      </p:sp>
    </p:spTree>
    <p:extLst>
      <p:ext uri="{BB962C8B-B14F-4D97-AF65-F5344CB8AC3E}">
        <p14:creationId xmlns:p14="http://schemas.microsoft.com/office/powerpoint/2010/main" val="1265406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52755-AEBB-477F-BD5D-57E11CAB7EEE}" type="datetimeFigureOut">
              <a:rPr lang="zh-CN" altLang="en-US" smtClean="0"/>
              <a:t>2025/10/23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5E1F5-6D79-4524-8179-9BD1CE48E548}" type="slidenum">
              <a:rPr lang="zh-CN" altLang="en-US" smtClean="0"/>
              <a:t>‹#›</a:t>
            </a:fld>
            <a:endParaRPr lang="zh-CN" altLang="en-US"/>
          </a:p>
        </p:txBody>
      </p:sp>
    </p:spTree>
    <p:extLst>
      <p:ext uri="{BB962C8B-B14F-4D97-AF65-F5344CB8AC3E}">
        <p14:creationId xmlns:p14="http://schemas.microsoft.com/office/powerpoint/2010/main" val="47036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各位老师、同学大家下午好，我今天的报告题目是</a:t>
            </a:r>
            <a:r>
              <a:rPr lang="en-US" altLang="zh-CN" dirty="0"/>
              <a:t>”</a:t>
            </a:r>
            <a:r>
              <a:rPr lang="zh-CN" altLang="zh-CN" sz="1200" b="0" dirty="0">
                <a:solidFill>
                  <a:schemeClr val="accent2">
                    <a:lumMod val="75000"/>
                  </a:schemeClr>
                </a:solidFill>
                <a:latin typeface="黑体" panose="02010609060101010101" pitchFamily="49" charset="-122"/>
                <a:ea typeface="黑体" panose="02010609060101010101" pitchFamily="49" charset="-122"/>
              </a:rPr>
              <a:t>复杂图像条件下脑血管三维重建与定量分析</a:t>
            </a:r>
            <a:r>
              <a:rPr lang="en-US" altLang="zh-CN" dirty="0"/>
              <a:t>”</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a:t>
            </a:fld>
            <a:endParaRPr lang="zh-CN" altLang="en-US"/>
          </a:p>
        </p:txBody>
      </p:sp>
    </p:spTree>
    <p:extLst>
      <p:ext uri="{BB962C8B-B14F-4D97-AF65-F5344CB8AC3E}">
        <p14:creationId xmlns:p14="http://schemas.microsoft.com/office/powerpoint/2010/main" val="321518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实验数据通过动物实验获得。总共有</a:t>
            </a:r>
            <a:r>
              <a:rPr lang="en-US" altLang="zh-CN" dirty="0">
                <a:effectLst/>
              </a:rPr>
              <a:t>2</a:t>
            </a:r>
            <a:r>
              <a:rPr lang="zh-CN" altLang="en-US" dirty="0">
                <a:effectLst/>
              </a:rPr>
              <a:t>种标记方法，</a:t>
            </a:r>
            <a:r>
              <a:rPr lang="en-US" altLang="zh-CN" dirty="0">
                <a:effectLst/>
              </a:rPr>
              <a:t>3</a:t>
            </a:r>
            <a:r>
              <a:rPr lang="zh-CN" altLang="en-US" dirty="0"/>
              <a:t>种实验组别</a:t>
            </a:r>
            <a:r>
              <a:rPr lang="zh-CN" altLang="en-US" dirty="0">
                <a:effectLst/>
              </a:rPr>
              <a:t>，包括无伤对照，损伤后即刻处死和</a:t>
            </a:r>
            <a:r>
              <a:rPr lang="zh-CN" altLang="en-US" sz="1200" dirty="0">
                <a:latin typeface="黑体" panose="02010609060101010101" pitchFamily="49" charset="-122"/>
                <a:ea typeface="黑体" panose="02010609060101010101" pitchFamily="49" charset="-122"/>
              </a:rPr>
              <a:t>损伤后</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天处死，从而</a:t>
            </a:r>
            <a:r>
              <a:rPr lang="zh-CN" altLang="en-US" sz="1200" b="0" dirty="0">
                <a:solidFill>
                  <a:schemeClr val="tx1"/>
                </a:solidFill>
                <a:latin typeface="黑体" panose="02010609060101010101" pitchFamily="49" charset="-122"/>
                <a:ea typeface="黑体" panose="02010609060101010101" pitchFamily="49" charset="-122"/>
              </a:rPr>
              <a:t>研究损伤后不同时间阶段对小鼠全脑血管的影响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11</a:t>
            </a:fld>
            <a:endParaRPr lang="zh-CN" altLang="en-US"/>
          </a:p>
        </p:txBody>
      </p:sp>
    </p:spTree>
    <p:extLst>
      <p:ext uri="{BB962C8B-B14F-4D97-AF65-F5344CB8AC3E}">
        <p14:creationId xmlns:p14="http://schemas.microsoft.com/office/powerpoint/2010/main" val="389531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实验数据通过动物实验获得。总共有</a:t>
            </a:r>
            <a:r>
              <a:rPr lang="en-US" altLang="zh-CN" dirty="0">
                <a:effectLst/>
              </a:rPr>
              <a:t>2</a:t>
            </a:r>
            <a:r>
              <a:rPr lang="zh-CN" altLang="en-US" dirty="0">
                <a:effectLst/>
              </a:rPr>
              <a:t>种标记方法，</a:t>
            </a:r>
            <a:r>
              <a:rPr lang="en-US" altLang="zh-CN" dirty="0">
                <a:effectLst/>
              </a:rPr>
              <a:t>3</a:t>
            </a:r>
            <a:r>
              <a:rPr lang="zh-CN" altLang="en-US" dirty="0"/>
              <a:t>种实验组别</a:t>
            </a:r>
            <a:r>
              <a:rPr lang="zh-CN" altLang="en-US" dirty="0">
                <a:effectLst/>
              </a:rPr>
              <a:t>，包括无伤对照，损伤后即刻处死和</a:t>
            </a:r>
            <a:r>
              <a:rPr lang="zh-CN" altLang="en-US" sz="1200" dirty="0">
                <a:latin typeface="黑体" panose="02010609060101010101" pitchFamily="49" charset="-122"/>
                <a:ea typeface="黑体" panose="02010609060101010101" pitchFamily="49" charset="-122"/>
              </a:rPr>
              <a:t>损伤后</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天处死，从而</a:t>
            </a:r>
            <a:r>
              <a:rPr lang="zh-CN" altLang="en-US" sz="1200" b="0" dirty="0">
                <a:solidFill>
                  <a:schemeClr val="tx1"/>
                </a:solidFill>
                <a:latin typeface="黑体" panose="02010609060101010101" pitchFamily="49" charset="-122"/>
                <a:ea typeface="黑体" panose="02010609060101010101" pitchFamily="49" charset="-122"/>
              </a:rPr>
              <a:t>研究损伤后不同时间阶段对小鼠全脑血管的影响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12</a:t>
            </a:fld>
            <a:endParaRPr lang="zh-CN" altLang="en-US"/>
          </a:p>
        </p:txBody>
      </p:sp>
    </p:spTree>
    <p:extLst>
      <p:ext uri="{BB962C8B-B14F-4D97-AF65-F5344CB8AC3E}">
        <p14:creationId xmlns:p14="http://schemas.microsoft.com/office/powerpoint/2010/main" val="72356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实验数据通过动物实验获得。总共有</a:t>
            </a:r>
            <a:r>
              <a:rPr lang="en-US" altLang="zh-CN" dirty="0">
                <a:effectLst/>
              </a:rPr>
              <a:t>2</a:t>
            </a:r>
            <a:r>
              <a:rPr lang="zh-CN" altLang="en-US" dirty="0">
                <a:effectLst/>
              </a:rPr>
              <a:t>种标记方法，</a:t>
            </a:r>
            <a:r>
              <a:rPr lang="en-US" altLang="zh-CN" dirty="0">
                <a:effectLst/>
              </a:rPr>
              <a:t>3</a:t>
            </a:r>
            <a:r>
              <a:rPr lang="zh-CN" altLang="en-US" dirty="0"/>
              <a:t>种实验组别</a:t>
            </a:r>
            <a:r>
              <a:rPr lang="zh-CN" altLang="en-US" dirty="0">
                <a:effectLst/>
              </a:rPr>
              <a:t>，包括无伤对照，损伤后即刻处死和</a:t>
            </a:r>
            <a:r>
              <a:rPr lang="zh-CN" altLang="en-US" sz="1200" dirty="0">
                <a:latin typeface="黑体" panose="02010609060101010101" pitchFamily="49" charset="-122"/>
                <a:ea typeface="黑体" panose="02010609060101010101" pitchFamily="49" charset="-122"/>
              </a:rPr>
              <a:t>损伤后</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天处死，从而</a:t>
            </a:r>
            <a:r>
              <a:rPr lang="zh-CN" altLang="en-US" sz="1200" b="0" dirty="0">
                <a:solidFill>
                  <a:schemeClr val="tx1"/>
                </a:solidFill>
                <a:latin typeface="黑体" panose="02010609060101010101" pitchFamily="49" charset="-122"/>
                <a:ea typeface="黑体" panose="02010609060101010101" pitchFamily="49" charset="-122"/>
              </a:rPr>
              <a:t>研究损伤后不同时间阶段对小鼠全脑血管的影响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13</a:t>
            </a:fld>
            <a:endParaRPr lang="zh-CN" altLang="en-US"/>
          </a:p>
        </p:txBody>
      </p:sp>
    </p:spTree>
    <p:extLst>
      <p:ext uri="{BB962C8B-B14F-4D97-AF65-F5344CB8AC3E}">
        <p14:creationId xmlns:p14="http://schemas.microsoft.com/office/powerpoint/2010/main" val="1841920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数据特征包括</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 </a:t>
            </a:r>
            <a:r>
              <a:rPr lang="zh-CN" altLang="en-US" dirty="0">
                <a:effectLst/>
              </a:rPr>
              <a:t>部分血管碎片化</a:t>
            </a:r>
            <a:endParaRPr lang="en-US" altLang="zh-CN" dirty="0">
              <a:effectLst/>
            </a:endParaRPr>
          </a:p>
          <a:p>
            <a:pPr>
              <a:lnSpc>
                <a:spcPct val="150000"/>
              </a:lnSpc>
            </a:pPr>
            <a:r>
              <a:rPr lang="en-US" altLang="zh-CN" dirty="0">
                <a:effectLst/>
              </a:rPr>
              <a:t>2 </a:t>
            </a:r>
            <a:r>
              <a:rPr lang="en-US" altLang="zh-CN" sz="1200" kern="100" dirty="0" err="1">
                <a:effectLst/>
                <a:latin typeface="黑体" panose="02010609060101010101" pitchFamily="49" charset="-122"/>
                <a:ea typeface="黑体" panose="02010609060101010101" pitchFamily="49" charset="-122"/>
              </a:rPr>
              <a:t>Dylight</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信号</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整体偏暗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部分血管中空</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en-US" altLang="zh-CN" dirty="0">
                <a:effectLst/>
              </a:rPr>
              <a:t>3 </a:t>
            </a:r>
            <a:r>
              <a:rPr lang="en-US" altLang="zh-CN" sz="1200" kern="100" dirty="0">
                <a:effectLst/>
                <a:latin typeface="黑体" panose="02010609060101010101" pitchFamily="49" charset="-122"/>
                <a:ea typeface="黑体" panose="02010609060101010101" pitchFamily="49" charset="-122"/>
              </a:rPr>
              <a:t>FITC</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伪影严重</a:t>
            </a:r>
            <a:endParaRPr lang="zh-CN" altLang="en-US" b="1"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这些都带来血管重建的困难</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14</a:t>
            </a:fld>
            <a:endParaRPr lang="zh-CN" altLang="en-US"/>
          </a:p>
        </p:txBody>
      </p:sp>
    </p:spTree>
    <p:extLst>
      <p:ext uri="{BB962C8B-B14F-4D97-AF65-F5344CB8AC3E}">
        <p14:creationId xmlns:p14="http://schemas.microsoft.com/office/powerpoint/2010/main" val="3823903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首先对数据进行预处理，包括</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脑轮廓外信号去除</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和检查数据错位</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15</a:t>
            </a:fld>
            <a:endParaRPr lang="zh-CN" altLang="en-US"/>
          </a:p>
        </p:txBody>
      </p:sp>
    </p:spTree>
    <p:extLst>
      <p:ext uri="{BB962C8B-B14F-4D97-AF65-F5344CB8AC3E}">
        <p14:creationId xmlns:p14="http://schemas.microsoft.com/office/powerpoint/2010/main" val="605373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16</a:t>
            </a:fld>
            <a:endParaRPr lang="zh-CN" altLang="en-US"/>
          </a:p>
        </p:txBody>
      </p:sp>
    </p:spTree>
    <p:extLst>
      <p:ext uri="{BB962C8B-B14F-4D97-AF65-F5344CB8AC3E}">
        <p14:creationId xmlns:p14="http://schemas.microsoft.com/office/powerpoint/2010/main" val="2260795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17</a:t>
            </a:fld>
            <a:endParaRPr lang="zh-CN" altLang="en-US"/>
          </a:p>
        </p:txBody>
      </p:sp>
    </p:spTree>
    <p:extLst>
      <p:ext uri="{BB962C8B-B14F-4D97-AF65-F5344CB8AC3E}">
        <p14:creationId xmlns:p14="http://schemas.microsoft.com/office/powerpoint/2010/main" val="2352839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18</a:t>
            </a:fld>
            <a:endParaRPr lang="zh-CN" altLang="en-US"/>
          </a:p>
        </p:txBody>
      </p:sp>
    </p:spTree>
    <p:extLst>
      <p:ext uri="{BB962C8B-B14F-4D97-AF65-F5344CB8AC3E}">
        <p14:creationId xmlns:p14="http://schemas.microsoft.com/office/powerpoint/2010/main" val="2659580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19</a:t>
            </a:fld>
            <a:endParaRPr lang="zh-CN" altLang="en-US"/>
          </a:p>
        </p:txBody>
      </p:sp>
    </p:spTree>
    <p:extLst>
      <p:ext uri="{BB962C8B-B14F-4D97-AF65-F5344CB8AC3E}">
        <p14:creationId xmlns:p14="http://schemas.microsoft.com/office/powerpoint/2010/main" val="181210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20</a:t>
            </a:fld>
            <a:endParaRPr lang="zh-CN" altLang="en-US"/>
          </a:p>
        </p:txBody>
      </p:sp>
    </p:spTree>
    <p:extLst>
      <p:ext uri="{BB962C8B-B14F-4D97-AF65-F5344CB8AC3E}">
        <p14:creationId xmlns:p14="http://schemas.microsoft.com/office/powerpoint/2010/main" val="2053583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dirty="0"/>
              <a:t>人的大脑是一个耗氧量高的器官，由于自身没有能量储备，它依赖于血管网络在正确的时间将氧气和葡萄糖输送到神经元。大脑只占人体体重的</a:t>
            </a:r>
            <a:r>
              <a:rPr lang="en-US" altLang="zh-CN" sz="1800" dirty="0"/>
              <a:t>2%</a:t>
            </a:r>
            <a:r>
              <a:rPr lang="zh-CN" altLang="en-US" sz="1800" dirty="0"/>
              <a:t>，却占据了</a:t>
            </a:r>
            <a:r>
              <a:rPr lang="en-US" altLang="zh-CN" sz="1800" dirty="0"/>
              <a:t>15%</a:t>
            </a:r>
            <a:r>
              <a:rPr lang="zh-CN" altLang="en-US" sz="1800" dirty="0"/>
              <a:t>的血输出量，</a:t>
            </a:r>
            <a:r>
              <a:rPr lang="en-US" altLang="zh-CN" sz="1800" dirty="0"/>
              <a:t>20%</a:t>
            </a:r>
            <a:r>
              <a:rPr lang="zh-CN" altLang="en-US" sz="1800" dirty="0"/>
              <a:t>的能量消耗。</a:t>
            </a:r>
            <a:endParaRPr lang="en-US" altLang="zh-CN" sz="1800" dirty="0"/>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dirty="0"/>
              <a:t>然而大脑也非常脆弱，</a:t>
            </a:r>
            <a:r>
              <a:rPr lang="zh-CN" altLang="en-US" sz="2800" b="0" dirty="0">
                <a:solidFill>
                  <a:schemeClr val="tx1"/>
                </a:solidFill>
                <a:latin typeface="黑体" panose="02010609060101010101" pitchFamily="49" charset="-122"/>
                <a:ea typeface="黑体" panose="02010609060101010101" pitchFamily="49" charset="-122"/>
                <a:sym typeface="Arial" charset="0"/>
              </a:rPr>
              <a:t>短暂的大脑缺血带来脑损伤。因此，</a:t>
            </a:r>
            <a:r>
              <a:rPr lang="zh-CN" altLang="en-US" sz="1800" b="0" dirty="0">
                <a:solidFill>
                  <a:schemeClr val="tx1"/>
                </a:solidFill>
                <a:latin typeface="黑体" panose="02010609060101010101" pitchFamily="49" charset="-122"/>
                <a:ea typeface="黑体" panose="02010609060101010101" pitchFamily="49" charset="-122"/>
                <a:sym typeface="Arial" charset="0"/>
              </a:rPr>
              <a:t>精细脑血管系统是亟待研究的核心需求。</a:t>
            </a:r>
            <a:endParaRPr lang="en-US" altLang="zh-CN" sz="1800" b="0" dirty="0">
              <a:solidFill>
                <a:schemeClr val="tx1"/>
              </a:solidFill>
              <a:latin typeface="黑体" panose="02010609060101010101" pitchFamily="49" charset="-122"/>
              <a:ea typeface="黑体" panose="02010609060101010101" pitchFamily="49" charset="-122"/>
              <a:sym typeface="Arial" charset="0"/>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3</a:t>
            </a:fld>
            <a:endParaRPr lang="zh-CN" altLang="en-US"/>
          </a:p>
        </p:txBody>
      </p:sp>
    </p:spTree>
    <p:extLst>
      <p:ext uri="{BB962C8B-B14F-4D97-AF65-F5344CB8AC3E}">
        <p14:creationId xmlns:p14="http://schemas.microsoft.com/office/powerpoint/2010/main" val="152204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21</a:t>
            </a:fld>
            <a:endParaRPr lang="zh-CN" altLang="en-US"/>
          </a:p>
        </p:txBody>
      </p:sp>
    </p:spTree>
    <p:extLst>
      <p:ext uri="{BB962C8B-B14F-4D97-AF65-F5344CB8AC3E}">
        <p14:creationId xmlns:p14="http://schemas.microsoft.com/office/powerpoint/2010/main" val="146502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22</a:t>
            </a:fld>
            <a:endParaRPr lang="zh-CN" altLang="en-US"/>
          </a:p>
        </p:txBody>
      </p:sp>
    </p:spTree>
    <p:extLst>
      <p:ext uri="{BB962C8B-B14F-4D97-AF65-F5344CB8AC3E}">
        <p14:creationId xmlns:p14="http://schemas.microsoft.com/office/powerpoint/2010/main" val="2705085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23</a:t>
            </a:fld>
            <a:endParaRPr lang="zh-CN" altLang="en-US"/>
          </a:p>
        </p:txBody>
      </p:sp>
    </p:spTree>
    <p:extLst>
      <p:ext uri="{BB962C8B-B14F-4D97-AF65-F5344CB8AC3E}">
        <p14:creationId xmlns:p14="http://schemas.microsoft.com/office/powerpoint/2010/main" val="3158080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因此增加设计了几大模块来解决这些问题</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5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棋盘格抑制</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黑体" panose="02010609060101010101" pitchFamily="49" charset="-122"/>
              </a:rPr>
              <a:t>血管连通性模块</a:t>
            </a:r>
            <a:r>
              <a:rPr lang="zh-CN" altLang="en-US" sz="2800" kern="100" dirty="0">
                <a:effectLst/>
                <a:latin typeface="Times New Roman" panose="02020603050405020304" pitchFamily="18" charset="0"/>
                <a:ea typeface="黑体" panose="02010609060101010101" pitchFamily="49" charset="-122"/>
                <a:cs typeface="+mn-cs"/>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采用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压缩和激励网络</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基于通道注意力机制，帮助网络理解血管的整体结构，从而改善碎片化的分割结果。</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上下文聚合模块：</a:t>
            </a:r>
            <a:r>
              <a:rPr lang="zh-CN" altLang="zh-CN" sz="1800" kern="100" dirty="0">
                <a:effectLst/>
                <a:latin typeface="Times New Roman" panose="02020603050405020304" pitchFamily="18" charset="0"/>
                <a:ea typeface="宋体" panose="02010600030101010101" pitchFamily="2" charset="-122"/>
              </a:rPr>
              <a:t>采用形状为（</a:t>
            </a:r>
            <a:r>
              <a:rPr lang="en-US" altLang="zh-CN" sz="1800" kern="100" dirty="0">
                <a:effectLst/>
                <a:latin typeface="Times New Roman" panose="02020603050405020304" pitchFamily="18" charset="0"/>
                <a:ea typeface="宋体" panose="02010600030101010101" pitchFamily="2" charset="-122"/>
              </a:rPr>
              <a:t>5,1,1</a:t>
            </a:r>
            <a:r>
              <a:rPr lang="zh-CN" altLang="zh-CN" sz="1800" kern="100" dirty="0">
                <a:effectLst/>
                <a:latin typeface="Times New Roman" panose="02020603050405020304" pitchFamily="18" charset="0"/>
                <a:ea typeface="宋体" panose="02010600030101010101" pitchFamily="2" charset="-122"/>
              </a:rPr>
              <a:t>）的卷积核</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在分割过程中可借助相邻切片的强信号补偿较弱切片的信息缺失，强化网络对血管连续结构的理解，从而有效减少切片间血管结构的断裂</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血管连续性模块：</a:t>
            </a:r>
            <a:r>
              <a:rPr lang="zh-CN" altLang="zh-CN" sz="1800" kern="100" dirty="0">
                <a:effectLst/>
                <a:latin typeface="Times New Roman" panose="02020603050405020304" pitchFamily="18" charset="0"/>
                <a:ea typeface="宋体" panose="02010600030101010101" pitchFamily="2" charset="-122"/>
              </a:rPr>
              <a:t>通过扩张率为</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卷积扩大感受野范围</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这使得网络能够在不增加参数量或降低分辨率的情况下，捕捉更大范围的上下文信息，以深入理解更广域的血管结构</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孤立点抑制模块：</a:t>
            </a:r>
            <a:r>
              <a:rPr lang="zh-CN" altLang="zh-CN" sz="1800" kern="100" dirty="0">
                <a:effectLst/>
                <a:latin typeface="Times New Roman" panose="02020603050405020304" pitchFamily="18" charset="0"/>
                <a:ea typeface="宋体" panose="02010600030101010101" pitchFamily="2" charset="-122"/>
              </a:rPr>
              <a:t>由两层三维卷积和归一化层组成小型学习网络，用于生成注意力图</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以识别血管结构与噪声区域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上下文聚合模块：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该模块进行了特殊的卷积核设计，采用形状为（</a:t>
            </a:r>
            <a:r>
              <a:rPr lang="en-US" altLang="zh-CN" sz="1800" kern="100" dirty="0">
                <a:effectLst/>
                <a:latin typeface="Times New Roman" panose="02020603050405020304" pitchFamily="18" charset="0"/>
                <a:ea typeface="宋体" panose="02010600030101010101" pitchFamily="2" charset="-122"/>
              </a:rPr>
              <a:t>5,1,1</a:t>
            </a:r>
            <a:r>
              <a:rPr lang="zh-CN" altLang="zh-CN" sz="1800" kern="100" dirty="0">
                <a:effectLst/>
                <a:latin typeface="Times New Roman" panose="02020603050405020304" pitchFamily="18" charset="0"/>
                <a:ea typeface="宋体" panose="02010600030101010101" pitchFamily="2" charset="-122"/>
              </a:rPr>
              <a:t>）的卷积核，在</a:t>
            </a:r>
            <a:r>
              <a:rPr lang="en-US" altLang="zh-CN" sz="1800" kern="1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rPr>
              <a:t>轴方向拥有</a:t>
            </a:r>
            <a:r>
              <a:rPr lang="en-US" altLang="zh-CN" sz="1800" kern="100" dirty="0">
                <a:effectLst/>
                <a:latin typeface="Times New Roman" panose="02020603050405020304" pitchFamily="18" charset="0"/>
                <a:ea typeface="宋体" panose="02010600030101010101" pitchFamily="2" charset="-122"/>
              </a:rPr>
              <a:t>5</a:t>
            </a:r>
            <a:r>
              <a:rPr lang="zh-CN" altLang="zh-CN" sz="1800" kern="100" dirty="0">
                <a:effectLst/>
                <a:latin typeface="Times New Roman" panose="02020603050405020304" pitchFamily="18" charset="0"/>
                <a:ea typeface="宋体" panose="02010600030101010101" pitchFamily="2" charset="-122"/>
              </a:rPr>
              <a:t>个像素的感受野，每个体素的特征会受到</a:t>
            </a:r>
            <a:r>
              <a:rPr lang="en-US" altLang="zh-CN" sz="1800" kern="1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rPr>
              <a:t>轴方向上±</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个切片的影响，增强切片间连续性。</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rPr>
              <a:t>轴则使用</a:t>
            </a:r>
            <a:r>
              <a:rPr lang="en-US" altLang="zh-CN" sz="1800" kern="100" dirty="0">
                <a:effectLst/>
                <a:latin typeface="Times New Roman" panose="02020603050405020304" pitchFamily="18" charset="0"/>
                <a:ea typeface="宋体" panose="02010600030101010101" pitchFamily="2" charset="-122"/>
              </a:rPr>
              <a:t>1 × 1</a:t>
            </a:r>
            <a:r>
              <a:rPr lang="zh-CN" altLang="zh-CN" sz="1800" kern="100" dirty="0">
                <a:effectLst/>
                <a:latin typeface="Times New Roman" panose="02020603050405020304" pitchFamily="18" charset="0"/>
                <a:ea typeface="宋体" panose="02010600030101010101" pitchFamily="2" charset="-122"/>
              </a:rPr>
              <a:t>卷积，保持空间尺寸稳定。</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该模块在分割过程中可借助相邻切片的强信号补偿较弱切片的信息缺失，强化网络对血管连续结构的理解，从而有效减少切片间血管结构的断裂</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血管连续性模块：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该模块进行了多尺度特征提取，首先利用</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标准卷积捕获局部纹理和细节信息，然后再通过扩张率为</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卷积扩大感受野范围，这使得网络能够在不增加参数量或降低分辨率的情况下，捕捉更大范围的上下文信息，以深入理解更广域的血管结构。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该模块能够有效修复局部血管断裂，将分散碎片整合成连续结构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孤立点</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）空间感知子模块：由两层三维卷积和归一化层组成小型学习网络，用于生成注意力图，量化每个体素应保留的原始信息，并将其作为自适应特征融合权重，以识别血管结构与噪声区域。</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形态学平滑器：通过</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卷积核模拟传统形态学平滑操作，其中卷积核中心点权重设为</a:t>
            </a:r>
            <a:r>
              <a:rPr lang="en-US" altLang="zh-CN" sz="1800" kern="100" dirty="0">
                <a:effectLst/>
                <a:latin typeface="Times New Roman" panose="02020603050405020304" pitchFamily="18" charset="0"/>
                <a:ea typeface="宋体" panose="02010600030101010101" pitchFamily="2" charset="-122"/>
              </a:rPr>
              <a:t>0.5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，其余周围点权重均分剩余</a:t>
            </a:r>
            <a:r>
              <a:rPr lang="en-US" altLang="zh-CN" sz="1800" kern="100" dirty="0">
                <a:effectLst/>
                <a:latin typeface="Times New Roman" panose="02020603050405020304" pitchFamily="18" charset="0"/>
                <a:ea typeface="宋体" panose="02010600030101010101" pitchFamily="2" charset="-122"/>
              </a:rPr>
              <a:t>0.5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，能够有效平滑孤立的高频点，同时保留连续区域的特征。</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24</a:t>
            </a:fld>
            <a:endParaRPr lang="zh-CN" altLang="en-US"/>
          </a:p>
        </p:txBody>
      </p:sp>
    </p:spTree>
    <p:extLst>
      <p:ext uri="{BB962C8B-B14F-4D97-AF65-F5344CB8AC3E}">
        <p14:creationId xmlns:p14="http://schemas.microsoft.com/office/powerpoint/2010/main" val="1492847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600</a:t>
            </a:r>
            <a:r>
              <a:rPr lang="zh-CN" altLang="en-US" dirty="0">
                <a:effectLst/>
              </a:rPr>
              <a:t>个数据</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分割网络选取训练集</a:t>
            </a:r>
            <a:r>
              <a:rPr lang="en-US" altLang="zh-CN" dirty="0">
                <a:effectLst/>
              </a:rPr>
              <a:t>377</a:t>
            </a:r>
            <a:r>
              <a:rPr lang="zh-CN" altLang="en-US" dirty="0">
                <a:effectLst/>
              </a:rPr>
              <a:t>个，验证集</a:t>
            </a:r>
            <a:r>
              <a:rPr lang="en-US" altLang="zh-CN" dirty="0">
                <a:effectLst/>
              </a:rPr>
              <a:t>48</a:t>
            </a:r>
            <a:r>
              <a:rPr lang="zh-CN" altLang="en-US" dirty="0">
                <a:effectLst/>
              </a:rPr>
              <a:t>个，测试集</a:t>
            </a:r>
            <a:r>
              <a:rPr lang="en-US" altLang="zh-CN" dirty="0">
                <a:effectLst/>
              </a:rPr>
              <a:t>48</a:t>
            </a:r>
            <a:r>
              <a:rPr lang="zh-CN" altLang="en-US" dirty="0">
                <a:effectLst/>
              </a:rPr>
              <a:t>个</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网络结构图</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如右图所示，把设计的几个模块放置在了不同的位置，红色框选中</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25</a:t>
            </a:fld>
            <a:endParaRPr lang="zh-CN" altLang="en-US"/>
          </a:p>
        </p:txBody>
      </p:sp>
    </p:spTree>
    <p:extLst>
      <p:ext uri="{BB962C8B-B14F-4D97-AF65-F5344CB8AC3E}">
        <p14:creationId xmlns:p14="http://schemas.microsoft.com/office/powerpoint/2010/main" val="3272404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分割结果较好，对于一些信号比较暗的位置都能较好的分割</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26</a:t>
            </a:fld>
            <a:endParaRPr lang="zh-CN" altLang="en-US"/>
          </a:p>
        </p:txBody>
      </p:sp>
    </p:spTree>
    <p:extLst>
      <p:ext uri="{BB962C8B-B14F-4D97-AF65-F5344CB8AC3E}">
        <p14:creationId xmlns:p14="http://schemas.microsoft.com/office/powerpoint/2010/main" val="1731198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SwinT</a:t>
            </a:r>
            <a:r>
              <a:rPr lang="zh-CN" altLang="en-US" dirty="0">
                <a:effectLst/>
              </a:rPr>
              <a:t>出现毛刺和血管分割断裂的情况，而本研究分割方法很少出现这种情况。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27</a:t>
            </a:fld>
            <a:endParaRPr lang="zh-CN" altLang="en-US"/>
          </a:p>
        </p:txBody>
      </p:sp>
    </p:spTree>
    <p:extLst>
      <p:ext uri="{BB962C8B-B14F-4D97-AF65-F5344CB8AC3E}">
        <p14:creationId xmlns:p14="http://schemas.microsoft.com/office/powerpoint/2010/main" val="4201234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对比本研究方法和其它分割方法</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本研究分割方法</a:t>
            </a:r>
            <a:r>
              <a:rPr lang="en-US" altLang="zh-CN" sz="1200" b="0" kern="100" dirty="0">
                <a:solidFill>
                  <a:schemeClr val="tx1"/>
                </a:solidFill>
                <a:effectLst/>
                <a:latin typeface="黑体" panose="02010609060101010101" pitchFamily="49" charset="-122"/>
                <a:ea typeface="黑体" panose="02010609060101010101" pitchFamily="49" charset="-122"/>
              </a:rPr>
              <a:t>Dice</a:t>
            </a:r>
            <a:r>
              <a:rPr lang="zh-CN" altLang="zh-CN" sz="1200" b="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系数较其它方法提升约</a:t>
            </a:r>
            <a:r>
              <a:rPr lang="en-US" altLang="zh-CN" sz="1200" b="0" kern="100" dirty="0">
                <a:solidFill>
                  <a:schemeClr val="tx1"/>
                </a:solidFill>
                <a:effectLst/>
                <a:latin typeface="黑体" panose="02010609060101010101" pitchFamily="49" charset="-122"/>
                <a:ea typeface="黑体" panose="02010609060101010101" pitchFamily="49" charset="-122"/>
              </a:rPr>
              <a:t>1%</a:t>
            </a:r>
            <a:r>
              <a:rPr lang="zh-CN" altLang="en-US" sz="1200" b="0" kern="100" dirty="0">
                <a:solidFill>
                  <a:schemeClr val="tx1"/>
                </a:solidFill>
                <a:effectLst/>
                <a:latin typeface="黑体" panose="02010609060101010101" pitchFamily="49" charset="-122"/>
                <a:ea typeface="黑体" panose="02010609060101010101" pitchFamily="49" charset="-122"/>
              </a:rPr>
              <a:t>，</a:t>
            </a:r>
            <a:r>
              <a:rPr lang="en-US" altLang="zh-CN" sz="1200" b="0" kern="100" dirty="0">
                <a:solidFill>
                  <a:schemeClr val="tx1"/>
                </a:solidFill>
                <a:effectLst/>
                <a:latin typeface="黑体" panose="02010609060101010101" pitchFamily="49" charset="-122"/>
                <a:ea typeface="黑体" panose="02010609060101010101" pitchFamily="49" charset="-122"/>
              </a:rPr>
              <a:t>Acc</a:t>
            </a:r>
            <a:r>
              <a:rPr lang="zh-CN" altLang="en-US" sz="1200" b="0" kern="100" dirty="0">
                <a:solidFill>
                  <a:schemeClr val="tx1"/>
                </a:solidFill>
                <a:effectLst/>
                <a:latin typeface="黑体" panose="02010609060101010101" pitchFamily="49" charset="-122"/>
                <a:ea typeface="黑体" panose="02010609060101010101" pitchFamily="49" charset="-122"/>
              </a:rPr>
              <a:t>和</a:t>
            </a:r>
            <a:r>
              <a:rPr lang="en-US" altLang="zh-CN" sz="1200" b="0" kern="100" dirty="0">
                <a:solidFill>
                  <a:schemeClr val="tx1"/>
                </a:solidFill>
                <a:effectLst/>
                <a:latin typeface="黑体" panose="02010609060101010101" pitchFamily="49" charset="-122"/>
                <a:ea typeface="黑体" panose="02010609060101010101" pitchFamily="49" charset="-122"/>
              </a:rPr>
              <a:t>HD95</a:t>
            </a:r>
            <a:r>
              <a:rPr lang="zh-CN" altLang="en-US" sz="1200" b="0" kern="100" dirty="0">
                <a:solidFill>
                  <a:schemeClr val="tx1"/>
                </a:solidFill>
                <a:effectLst/>
                <a:latin typeface="黑体" panose="02010609060101010101" pitchFamily="49" charset="-122"/>
                <a:ea typeface="黑体" panose="02010609060101010101" pitchFamily="49" charset="-122"/>
              </a:rPr>
              <a:t>取得最优，其它参数也排名前列</a:t>
            </a:r>
            <a:endParaRPr lang="en-US" altLang="zh-CN" sz="12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A100 80GB</a:t>
            </a:r>
            <a:r>
              <a:rPr lang="zh-CN" altLang="en-US" dirty="0"/>
              <a:t>、</a:t>
            </a:r>
            <a:r>
              <a:rPr lang="en-US" altLang="zh-CN" dirty="0"/>
              <a:t>RTX5000 32GB</a:t>
            </a:r>
            <a:r>
              <a:rPr lang="zh-CN" altLang="en-US" dirty="0"/>
              <a:t>、</a:t>
            </a:r>
            <a:r>
              <a:rPr lang="en-US" altLang="zh-CN" dirty="0"/>
              <a:t>V100 32GB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黑体" panose="02010609060101010101" pitchFamily="49" charset="-122"/>
                <a:cs typeface="Arial" panose="020B0604020202020204" pitchFamily="34" charset="0"/>
              </a:rPr>
              <a:t>TODO </a:t>
            </a:r>
            <a:r>
              <a:rPr lang="zh-CN" altLang="en-US" dirty="0"/>
              <a:t>增加使用的</a:t>
            </a:r>
            <a:r>
              <a:rPr lang="en-US" altLang="zh-CN" dirty="0"/>
              <a:t>GPU</a:t>
            </a:r>
            <a:r>
              <a:rPr lang="zh-CN" altLang="en-US" dirty="0"/>
              <a:t>，</a:t>
            </a:r>
            <a:r>
              <a:rPr lang="en-US" altLang="zh-CN" dirty="0"/>
              <a:t>batch=8</a:t>
            </a:r>
            <a:r>
              <a:rPr lang="zh-CN" altLang="en-US" dirty="0"/>
              <a:t>；处理时间：比如</a:t>
            </a:r>
            <a:r>
              <a:rPr lang="en-US" altLang="zh-CN" dirty="0"/>
              <a:t>20</a:t>
            </a:r>
            <a:r>
              <a:rPr lang="zh-CN" altLang="en-US" dirty="0"/>
              <a:t>个块对应的时间，</a:t>
            </a:r>
            <a:r>
              <a:rPr lang="en-US" altLang="zh-CN" dirty="0"/>
              <a:t>A100</a:t>
            </a:r>
            <a:r>
              <a:rPr lang="zh-CN" altLang="en-US" dirty="0"/>
              <a:t>，从而说明蛇形网络的可行性</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黑体" panose="02010609060101010101" pitchFamily="49" charset="-122"/>
                <a:cs typeface="Arial" panose="020B0604020202020204" pitchFamily="34" charset="0"/>
              </a:rPr>
              <a:t>TODO </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加一页不同</a:t>
            </a:r>
            <a:r>
              <a:rPr lang="en-US" altLang="zh-CN" sz="1200" b="0" kern="1200" baseline="0" dirty="0">
                <a:solidFill>
                  <a:srgbClr val="2F5597"/>
                </a:solidFill>
                <a:effectLst/>
                <a:latin typeface="黑体" panose="02010609060101010101" pitchFamily="49" charset="-122"/>
                <a:ea typeface="黑体" panose="02010609060101010101" pitchFamily="49" charset="-122"/>
                <a:cs typeface="+mj-cs"/>
              </a:rPr>
              <a:t>batch size</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下</a:t>
            </a:r>
            <a:r>
              <a:rPr lang="en-US" altLang="zh-CN" sz="1200" b="0" kern="1200" baseline="0" dirty="0" err="1">
                <a:solidFill>
                  <a:srgbClr val="2F5597"/>
                </a:solidFill>
                <a:effectLst/>
                <a:latin typeface="黑体" panose="02010609060101010101" pitchFamily="49" charset="-122"/>
                <a:ea typeface="黑体" panose="02010609060101010101" pitchFamily="49" charset="-122"/>
                <a:cs typeface="+mj-cs"/>
              </a:rPr>
              <a:t>SwinT</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的效果，</a:t>
            </a:r>
            <a:r>
              <a:rPr lang="en-US" altLang="zh-CN" sz="1200" b="0" kern="1200" baseline="0" dirty="0">
                <a:solidFill>
                  <a:srgbClr val="2F5597"/>
                </a:solidFill>
                <a:effectLst/>
                <a:latin typeface="黑体" panose="02010609060101010101" pitchFamily="49" charset="-122"/>
                <a:ea typeface="黑体" panose="02010609060101010101" pitchFamily="49" charset="-122"/>
                <a:cs typeface="+mj-cs"/>
              </a:rPr>
              <a:t>200iter</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就可以</a:t>
            </a:r>
            <a:endParaRPr lang="en-US" altLang="zh-CN" sz="10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共比较了</a:t>
            </a:r>
            <a:r>
              <a:rPr lang="en-US" altLang="zh-CN" dirty="0">
                <a:latin typeface="Arial" panose="020B0604020202020204" pitchFamily="34" charset="0"/>
                <a:ea typeface="黑体" panose="02010609060101010101" pitchFamily="49" charset="-122"/>
                <a:cs typeface="Arial" panose="020B0604020202020204" pitchFamily="34" charset="0"/>
              </a:rPr>
              <a:t>16</a:t>
            </a:r>
            <a:r>
              <a:rPr lang="zh-CN" altLang="en-US" dirty="0">
                <a:latin typeface="Arial" panose="020B0604020202020204" pitchFamily="34" charset="0"/>
                <a:ea typeface="黑体" panose="02010609060101010101" pitchFamily="49" charset="-122"/>
                <a:cs typeface="Arial" panose="020B0604020202020204" pitchFamily="34" charset="0"/>
              </a:rPr>
              <a:t>种方法</a:t>
            </a:r>
            <a:endParaRPr lang="zh-CN" altLang="en-US"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28</a:t>
            </a:fld>
            <a:endParaRPr lang="zh-CN" altLang="en-US"/>
          </a:p>
        </p:txBody>
      </p:sp>
    </p:spTree>
    <p:extLst>
      <p:ext uri="{BB962C8B-B14F-4D97-AF65-F5344CB8AC3E}">
        <p14:creationId xmlns:p14="http://schemas.microsoft.com/office/powerpoint/2010/main" val="786709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对研究方法进行了消融实验。左图是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仅去除一个模块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，说明了血管连续性模块的有效性。右图是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使用</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，均为达到本研究分割书评，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这说明各模块联合使用的重要性</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TODO wuhan_A100_SwinT3D_new_2_TBI_2pi_3pi_global+use_checkerboard.txt wuhan_A100_SwinT3D_new_2_TBI_2pi_3pi_use_continuity+use_checkerboard.txts</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29</a:t>
            </a:fld>
            <a:endParaRPr lang="zh-CN" altLang="en-US"/>
          </a:p>
        </p:txBody>
      </p:sp>
    </p:spTree>
    <p:extLst>
      <p:ext uri="{BB962C8B-B14F-4D97-AF65-F5344CB8AC3E}">
        <p14:creationId xmlns:p14="http://schemas.microsoft.com/office/powerpoint/2010/main" val="2751425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对研究方法进行了消融实验。左图是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仅去除一个模块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，说明了血管连续性模块的有效性。右图是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使用</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，均为达到本研究分割书评，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这说明各模块联合使用的重要性</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TODO wuhan_A100_SwinT3D_new_2_TBI_2pi_3pi_global+use_checkerboard.txt wuhan_A100_SwinT3D_new_2_TBI_2pi_3pi_use_continuity+use_checkerboard.txts</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30</a:t>
            </a:fld>
            <a:endParaRPr lang="zh-CN" altLang="en-US"/>
          </a:p>
        </p:txBody>
      </p:sp>
    </p:spTree>
    <p:extLst>
      <p:ext uri="{BB962C8B-B14F-4D97-AF65-F5344CB8AC3E}">
        <p14:creationId xmlns:p14="http://schemas.microsoft.com/office/powerpoint/2010/main" val="374103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1800" dirty="0"/>
              <a:t>MOST</a:t>
            </a:r>
            <a:r>
              <a:rPr lang="zh-CN" altLang="en-US" sz="1800" dirty="0"/>
              <a:t>：</a:t>
            </a:r>
            <a:r>
              <a:rPr lang="zh-CN" altLang="en-US" sz="2800" dirty="0"/>
              <a:t>显微光学切片断层成像、</a:t>
            </a:r>
            <a:r>
              <a:rPr lang="en-US" altLang="zh-CN" sz="1800" dirty="0"/>
              <a:t>Micro-Optical sectioning tomography</a:t>
            </a:r>
            <a:endParaRPr lang="zh-CN" altLang="en-US" sz="1800" dirty="0"/>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200" b="0" dirty="0"/>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4</a:t>
            </a:fld>
            <a:endParaRPr lang="zh-CN" altLang="en-US"/>
          </a:p>
        </p:txBody>
      </p:sp>
    </p:spTree>
    <p:extLst>
      <p:ext uri="{BB962C8B-B14F-4D97-AF65-F5344CB8AC3E}">
        <p14:creationId xmlns:p14="http://schemas.microsoft.com/office/powerpoint/2010/main" val="60010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蓝色看不清</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分割结果曾经出现白块和不规则分割结果的情况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对于脑内，</a:t>
            </a:r>
            <a:r>
              <a:rPr lang="zh-CN" altLang="en-US" sz="1200" dirty="0"/>
              <a:t>加入稀疏血管训练数据块</a:t>
            </a:r>
            <a:r>
              <a:rPr lang="zh-CN" altLang="en-US" sz="1200" dirty="0">
                <a:effectLst/>
              </a:rPr>
              <a:t>，对于脑外，</a:t>
            </a:r>
            <a:r>
              <a:rPr lang="zh-CN" altLang="en-US" sz="1200" dirty="0"/>
              <a:t>识别脑轮廓并去除脑外信号</a:t>
            </a:r>
            <a:r>
              <a:rPr lang="zh-CN" altLang="en-US" sz="1200" dirty="0">
                <a:effectLst/>
              </a:rPr>
              <a:t>，还有将低信号块转为空块。</a:t>
            </a:r>
            <a:endParaRPr lang="en-US" altLang="zh-CN"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最终修正后的分割结果没有出现</a:t>
            </a:r>
            <a:r>
              <a:rPr lang="zh-CN" altLang="en-US" dirty="0">
                <a:effectLst/>
              </a:rPr>
              <a:t>白块和不规则分割结果的情况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修正后的结果如下</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31</a:t>
            </a:fld>
            <a:endParaRPr lang="zh-CN" altLang="en-US"/>
          </a:p>
        </p:txBody>
      </p:sp>
    </p:spTree>
    <p:extLst>
      <p:ext uri="{BB962C8B-B14F-4D97-AF65-F5344CB8AC3E}">
        <p14:creationId xmlns:p14="http://schemas.microsoft.com/office/powerpoint/2010/main" val="2155032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讲述了分割方法后。接下来探讨零样本分割时的分割结果。</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a:t>
            </a:r>
            <a:r>
              <a:rPr lang="en-US" altLang="zh-CN" dirty="0">
                <a:effectLst/>
              </a:rPr>
              <a:t>SAM2</a:t>
            </a:r>
            <a:r>
              <a:rPr lang="zh-CN" altLang="en-US" dirty="0">
                <a:effectLst/>
              </a:rPr>
              <a:t>方法进行分割，</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添加标注点</a:t>
            </a:r>
            <a:r>
              <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框</a:t>
            </a: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，最终分割结果如右图所示</a:t>
            </a:r>
            <a:endParaRPr lang="zh-CN" altLang="zh-CN" sz="1600" kern="100" dirty="0">
              <a:effectLst/>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32</a:t>
            </a:fld>
            <a:endParaRPr lang="zh-CN" altLang="en-US"/>
          </a:p>
        </p:txBody>
      </p:sp>
    </p:spTree>
    <p:extLst>
      <p:ext uri="{BB962C8B-B14F-4D97-AF65-F5344CB8AC3E}">
        <p14:creationId xmlns:p14="http://schemas.microsoft.com/office/powerpoint/2010/main" val="2113098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SAM2</a:t>
            </a:r>
            <a:r>
              <a:rPr lang="zh-CN" altLang="en-US" dirty="0">
                <a:effectLst/>
              </a:rPr>
              <a:t>对于信号弱血管，分割容易出现中断的情况</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33</a:t>
            </a:fld>
            <a:endParaRPr lang="zh-CN" altLang="en-US"/>
          </a:p>
        </p:txBody>
      </p:sp>
    </p:spTree>
    <p:extLst>
      <p:ext uri="{BB962C8B-B14F-4D97-AF65-F5344CB8AC3E}">
        <p14:creationId xmlns:p14="http://schemas.microsoft.com/office/powerpoint/2010/main" val="1604882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DETR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34</a:t>
            </a:fld>
            <a:endParaRPr lang="zh-CN" altLang="en-US"/>
          </a:p>
        </p:txBody>
      </p:sp>
    </p:spTree>
    <p:extLst>
      <p:ext uri="{BB962C8B-B14F-4D97-AF65-F5344CB8AC3E}">
        <p14:creationId xmlns:p14="http://schemas.microsoft.com/office/powerpoint/2010/main" val="4168211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DETR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35</a:t>
            </a:fld>
            <a:endParaRPr lang="zh-CN" altLang="en-US"/>
          </a:p>
        </p:txBody>
      </p:sp>
    </p:spTree>
    <p:extLst>
      <p:ext uri="{BB962C8B-B14F-4D97-AF65-F5344CB8AC3E}">
        <p14:creationId xmlns:p14="http://schemas.microsoft.com/office/powerpoint/2010/main" val="2446533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a:t>
            </a:r>
            <a:r>
              <a:rPr lang="en-US" altLang="zh-CN" dirty="0">
                <a:effectLst/>
              </a:rPr>
              <a:t>SAMURAI</a:t>
            </a:r>
            <a:r>
              <a:rPr lang="zh-CN" altLang="en-US" dirty="0">
                <a:effectLst/>
              </a:rPr>
              <a:t>方法，它具有大血管连续分割能力</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SAM3 Baseline</a:t>
            </a:r>
            <a:endParaRPr lang="zh-CN" altLang="zh-CN" sz="16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36</a:t>
            </a:fld>
            <a:endParaRPr lang="zh-CN" altLang="en-US"/>
          </a:p>
        </p:txBody>
      </p:sp>
    </p:spTree>
    <p:extLst>
      <p:ext uri="{BB962C8B-B14F-4D97-AF65-F5344CB8AC3E}">
        <p14:creationId xmlns:p14="http://schemas.microsoft.com/office/powerpoint/2010/main" val="3182515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它同时具有较强的弱信号血管连续分割能力。</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但是每次只能分割</a:t>
            </a:r>
            <a:r>
              <a:rPr lang="en-US" altLang="zh-CN" dirty="0">
                <a:effectLst/>
              </a:rPr>
              <a:t>1</a:t>
            </a:r>
            <a:r>
              <a:rPr lang="zh-CN" altLang="en-US" dirty="0">
                <a:effectLst/>
              </a:rPr>
              <a:t>个血管，每次只能追踪</a:t>
            </a:r>
            <a:r>
              <a:rPr lang="en-US" altLang="zh-CN" dirty="0">
                <a:effectLst/>
              </a:rPr>
              <a:t>1</a:t>
            </a:r>
            <a:r>
              <a:rPr lang="zh-CN" altLang="en-US" dirty="0">
                <a:effectLst/>
              </a:rPr>
              <a:t>个分支</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37</a:t>
            </a:fld>
            <a:endParaRPr lang="zh-CN" altLang="en-US"/>
          </a:p>
        </p:txBody>
      </p:sp>
    </p:spTree>
    <p:extLst>
      <p:ext uri="{BB962C8B-B14F-4D97-AF65-F5344CB8AC3E}">
        <p14:creationId xmlns:p14="http://schemas.microsoft.com/office/powerpoint/2010/main" val="3629793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a:t>
            </a:r>
            <a:r>
              <a:rPr lang="en-US" altLang="zh-CN" dirty="0" err="1">
                <a:effectLst/>
              </a:rPr>
              <a:t>vesselFM</a:t>
            </a:r>
            <a:r>
              <a:rPr lang="zh-CN" altLang="en-US" dirty="0">
                <a:effectLst/>
              </a:rPr>
              <a:t>，它具有良好的分割结果，标记图像和分割图像可以一一匹配</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38</a:t>
            </a:fld>
            <a:endParaRPr lang="zh-CN" altLang="en-US"/>
          </a:p>
        </p:txBody>
      </p:sp>
    </p:spTree>
    <p:extLst>
      <p:ext uri="{BB962C8B-B14F-4D97-AF65-F5344CB8AC3E}">
        <p14:creationId xmlns:p14="http://schemas.microsoft.com/office/powerpoint/2010/main" val="4293728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vesselFM</a:t>
            </a:r>
            <a:r>
              <a:rPr lang="zh-CN" altLang="en-US" dirty="0">
                <a:effectLst/>
              </a:rPr>
              <a:t>对具有连通属性关键位置的血管分割是最好的，在不同灰度阈值下都得到验证</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同时二维上分割血管和标记血管</a:t>
            </a:r>
            <a:r>
              <a:rPr lang="en-US" altLang="zh-CN" dirty="0">
                <a:effectLst/>
              </a:rPr>
              <a:t>&amp;</a:t>
            </a:r>
            <a:r>
              <a:rPr lang="zh-CN" altLang="en-US" dirty="0">
                <a:effectLst/>
              </a:rPr>
              <a:t>能大致吻合</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39</a:t>
            </a:fld>
            <a:endParaRPr lang="zh-CN" altLang="en-US"/>
          </a:p>
        </p:txBody>
      </p:sp>
    </p:spTree>
    <p:extLst>
      <p:ext uri="{BB962C8B-B14F-4D97-AF65-F5344CB8AC3E}">
        <p14:creationId xmlns:p14="http://schemas.microsoft.com/office/powerpoint/2010/main" val="998781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但是分割结果存在毛刺的情况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进行去除连通块的实验，结果表明</a:t>
            </a:r>
            <a:r>
              <a:rPr lang="zh-CN" altLang="en-US" sz="1200" kern="100" dirty="0">
                <a:solidFill>
                  <a:schemeClr val="tx1"/>
                </a:solidFill>
                <a:effectLst/>
                <a:latin typeface="黑体" panose="02010609060101010101" pitchFamily="49" charset="-122"/>
                <a:ea typeface="黑体" panose="02010609060101010101" pitchFamily="49" charset="-122"/>
              </a:rPr>
              <a:t>去除</a:t>
            </a:r>
            <a:r>
              <a:rPr lang="zh-CN" altLang="zh-CN" sz="1200" kern="100" dirty="0">
                <a:solidFill>
                  <a:schemeClr val="tx1"/>
                </a:solidFill>
                <a:effectLst/>
                <a:latin typeface="黑体" panose="02010609060101010101" pitchFamily="49" charset="-122"/>
                <a:ea typeface="黑体" panose="02010609060101010101" pitchFamily="49" charset="-122"/>
              </a:rPr>
              <a:t>八连通域</a:t>
            </a:r>
            <a:r>
              <a:rPr lang="zh-CN" altLang="en-US" sz="1200" kern="100" dirty="0">
                <a:solidFill>
                  <a:schemeClr val="tx1"/>
                </a:solidFill>
                <a:effectLst/>
                <a:latin typeface="黑体" panose="02010609060101010101" pitchFamily="49" charset="-122"/>
                <a:ea typeface="黑体" panose="02010609060101010101" pitchFamily="49" charset="-122"/>
              </a:rPr>
              <a:t>下≤</a:t>
            </a:r>
            <a:r>
              <a:rPr lang="en-US" altLang="zh-CN" sz="1200" kern="100" dirty="0">
                <a:solidFill>
                  <a:schemeClr val="tx1"/>
                </a:solidFill>
                <a:effectLst/>
                <a:latin typeface="黑体" panose="02010609060101010101" pitchFamily="49" charset="-122"/>
                <a:ea typeface="黑体" panose="02010609060101010101" pitchFamily="49" charset="-122"/>
              </a:rPr>
              <a:t>4</a:t>
            </a:r>
            <a:r>
              <a:rPr lang="zh-CN" altLang="zh-CN" sz="1200" kern="100" dirty="0">
                <a:solidFill>
                  <a:schemeClr val="tx1"/>
                </a:solidFill>
                <a:effectLst/>
                <a:latin typeface="黑体" panose="02010609060101010101" pitchFamily="49" charset="-122"/>
                <a:ea typeface="黑体" panose="02010609060101010101" pitchFamily="49" charset="-122"/>
              </a:rPr>
              <a:t>像素</a:t>
            </a:r>
            <a:r>
              <a:rPr lang="zh-CN" altLang="en-US" sz="1200" kern="100" dirty="0">
                <a:solidFill>
                  <a:schemeClr val="tx1"/>
                </a:solidFill>
                <a:effectLst/>
                <a:latin typeface="黑体" panose="02010609060101010101" pitchFamily="49" charset="-122"/>
                <a:ea typeface="黑体" panose="02010609060101010101" pitchFamily="49" charset="-122"/>
              </a:rPr>
              <a:t>的</a:t>
            </a:r>
            <a:r>
              <a:rPr lang="zh-CN" altLang="zh-CN" sz="1200" kern="100" dirty="0">
                <a:solidFill>
                  <a:schemeClr val="tx1"/>
                </a:solidFill>
                <a:effectLst/>
                <a:latin typeface="黑体" panose="02010609060101010101" pitchFamily="49" charset="-122"/>
                <a:ea typeface="黑体" panose="02010609060101010101" pitchFamily="49" charset="-122"/>
              </a:rPr>
              <a:t>区域</a:t>
            </a:r>
            <a:r>
              <a:rPr lang="zh-CN" altLang="en-US" sz="1200" kern="100" dirty="0">
                <a:solidFill>
                  <a:schemeClr val="tx1"/>
                </a:solidFill>
                <a:effectLst/>
                <a:latin typeface="黑体" panose="02010609060101010101" pitchFamily="49" charset="-122"/>
                <a:ea typeface="黑体" panose="02010609060101010101" pitchFamily="49" charset="-122"/>
              </a:rPr>
              <a:t>最好。</a:t>
            </a:r>
            <a:endParaRPr lang="zh-CN" altLang="zh-CN" sz="120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40</a:t>
            </a:fld>
            <a:endParaRPr lang="zh-CN" altLang="en-US"/>
          </a:p>
        </p:txBody>
      </p:sp>
    </p:spTree>
    <p:extLst>
      <p:ext uri="{BB962C8B-B14F-4D97-AF65-F5344CB8AC3E}">
        <p14:creationId xmlns:p14="http://schemas.microsoft.com/office/powerpoint/2010/main" val="347122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2800" dirty="0"/>
              <a:t>Mapping the Fine-Scale Organization and Plasticity of the Brain Vasculature</a:t>
            </a: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2800" dirty="0"/>
              <a:t>Three-dimensional study of Alzheimer's disease hallmarks using the </a:t>
            </a:r>
            <a:r>
              <a:rPr lang="en-US" altLang="zh-CN" sz="2800" dirty="0" err="1"/>
              <a:t>iDISCO</a:t>
            </a:r>
            <a:r>
              <a:rPr lang="en-US" altLang="zh-CN" sz="2800" dirty="0"/>
              <a:t> clearing method</a:t>
            </a:r>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5</a:t>
            </a:fld>
            <a:endParaRPr lang="zh-CN" altLang="en-US"/>
          </a:p>
        </p:txBody>
      </p:sp>
    </p:spTree>
    <p:extLst>
      <p:ext uri="{BB962C8B-B14F-4D97-AF65-F5344CB8AC3E}">
        <p14:creationId xmlns:p14="http://schemas.microsoft.com/office/powerpoint/2010/main" val="514537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在获得标注数据和分割方法后，接下来对数据进行全脑分割和分析，流程如下。</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分割过程中需要对数据进行对数据进行分块和合并。</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分析流程中需要降采样，然后做骨架化和计算血管参数</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41</a:t>
            </a:fld>
            <a:endParaRPr lang="zh-CN" altLang="en-US"/>
          </a:p>
        </p:txBody>
      </p:sp>
    </p:spTree>
    <p:extLst>
      <p:ext uri="{BB962C8B-B14F-4D97-AF65-F5344CB8AC3E}">
        <p14:creationId xmlns:p14="http://schemas.microsoft.com/office/powerpoint/2010/main" val="3703157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在获得标注数据和分割方法后，接下来对数据进行全脑分割和分析，流程如下。</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分割过程中需要对数据进行对数据进行分块和合并。</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分析流程中需要降采样，然后做骨架化和计算血管参数</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42</a:t>
            </a:fld>
            <a:endParaRPr lang="zh-CN" altLang="en-US"/>
          </a:p>
        </p:txBody>
      </p:sp>
    </p:spTree>
    <p:extLst>
      <p:ext uri="{BB962C8B-B14F-4D97-AF65-F5344CB8AC3E}">
        <p14:creationId xmlns:p14="http://schemas.microsoft.com/office/powerpoint/2010/main" val="1813488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43</a:t>
            </a:fld>
            <a:endParaRPr lang="zh-CN" altLang="en-US"/>
          </a:p>
        </p:txBody>
      </p:sp>
    </p:spTree>
    <p:extLst>
      <p:ext uri="{BB962C8B-B14F-4D97-AF65-F5344CB8AC3E}">
        <p14:creationId xmlns:p14="http://schemas.microsoft.com/office/powerpoint/2010/main" val="511552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44</a:t>
            </a:fld>
            <a:endParaRPr lang="zh-CN" altLang="en-US"/>
          </a:p>
        </p:txBody>
      </p:sp>
    </p:spTree>
    <p:extLst>
      <p:ext uri="{BB962C8B-B14F-4D97-AF65-F5344CB8AC3E}">
        <p14:creationId xmlns:p14="http://schemas.microsoft.com/office/powerpoint/2010/main" val="3331145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损伤数据也是如此，</a:t>
            </a:r>
            <a:r>
              <a:rPr lang="zh-CN" altLang="en-US" sz="1200" b="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1600" b="0" kern="100" dirty="0">
              <a:solidFill>
                <a:schemeClr val="tx1"/>
              </a:solidFill>
              <a:effectLst/>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45</a:t>
            </a:fld>
            <a:endParaRPr lang="zh-CN" altLang="en-US"/>
          </a:p>
        </p:txBody>
      </p:sp>
    </p:spTree>
    <p:extLst>
      <p:ext uri="{BB962C8B-B14F-4D97-AF65-F5344CB8AC3E}">
        <p14:creationId xmlns:p14="http://schemas.microsoft.com/office/powerpoint/2010/main" val="963111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AOB</a:t>
            </a:r>
            <a:r>
              <a:rPr lang="zh-CN" altLang="en-US" dirty="0">
                <a:effectLst/>
              </a:rPr>
              <a:t>脑区出现整体损伤，</a:t>
            </a:r>
            <a:r>
              <a:rPr lang="en-US" altLang="zh-CN" dirty="0">
                <a:effectLst/>
              </a:rPr>
              <a:t>CP</a:t>
            </a:r>
            <a:r>
              <a:rPr lang="zh-CN" altLang="en-US" dirty="0">
                <a:effectLst/>
              </a:rPr>
              <a:t>脑区出现局部损伤</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46</a:t>
            </a:fld>
            <a:endParaRPr lang="zh-CN" altLang="en-US"/>
          </a:p>
        </p:txBody>
      </p:sp>
    </p:spTree>
    <p:extLst>
      <p:ext uri="{BB962C8B-B14F-4D97-AF65-F5344CB8AC3E}">
        <p14:creationId xmlns:p14="http://schemas.microsoft.com/office/powerpoint/2010/main" val="3139809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HIP</a:t>
            </a:r>
            <a:r>
              <a:rPr lang="zh-CN" altLang="en-US" dirty="0">
                <a:effectLst/>
              </a:rPr>
              <a:t>脑区既有整体损伤，又有局部损伤</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47</a:t>
            </a:fld>
            <a:endParaRPr lang="zh-CN" altLang="en-US"/>
          </a:p>
        </p:txBody>
      </p:sp>
    </p:spTree>
    <p:extLst>
      <p:ext uri="{BB962C8B-B14F-4D97-AF65-F5344CB8AC3E}">
        <p14:creationId xmlns:p14="http://schemas.microsoft.com/office/powerpoint/2010/main" val="1770765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本研究的长度密度和分叉点密度</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和已有文献的结果相近</a:t>
            </a:r>
            <a:endPar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err="1">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Dylight</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和</a:t>
            </a:r>
            <a:r>
              <a:rPr lang="en-US" altLang="zh-CN"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FITC</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标记数据，整体血管长度</a:t>
            </a:r>
            <a:r>
              <a:rPr lang="en-US" altLang="zh-CN" sz="1200" kern="100" dirty="0" err="1">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Dylight</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更大，但它们大致相近</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48</a:t>
            </a:fld>
            <a:endParaRPr lang="zh-CN" altLang="en-US"/>
          </a:p>
        </p:txBody>
      </p:sp>
    </p:spTree>
    <p:extLst>
      <p:ext uri="{BB962C8B-B14F-4D97-AF65-F5344CB8AC3E}">
        <p14:creationId xmlns:p14="http://schemas.microsoft.com/office/powerpoint/2010/main" val="3413398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从血管长度和分叉点数目看，整体上，</a:t>
            </a:r>
            <a:r>
              <a:rPr lang="en-US" altLang="zh-CN" dirty="0">
                <a:effectLst/>
              </a:rPr>
              <a:t>Healthy&gt;0dpi&gt;3dpi</a:t>
            </a:r>
          </a:p>
        </p:txBody>
      </p:sp>
      <p:sp>
        <p:nvSpPr>
          <p:cNvPr id="4" name="灯片编号占位符 3"/>
          <p:cNvSpPr>
            <a:spLocks noGrp="1"/>
          </p:cNvSpPr>
          <p:nvPr>
            <p:ph type="sldNum" sz="quarter" idx="5"/>
          </p:nvPr>
        </p:nvSpPr>
        <p:spPr/>
        <p:txBody>
          <a:bodyPr/>
          <a:lstStyle/>
          <a:p>
            <a:fld id="{2C95E1F5-6D79-4524-8179-9BD1CE48E548}" type="slidenum">
              <a:rPr lang="zh-CN" altLang="en-US" smtClean="0"/>
              <a:t>49</a:t>
            </a:fld>
            <a:endParaRPr lang="zh-CN" altLang="en-US"/>
          </a:p>
        </p:txBody>
      </p:sp>
    </p:spTree>
    <p:extLst>
      <p:ext uri="{BB962C8B-B14F-4D97-AF65-F5344CB8AC3E}">
        <p14:creationId xmlns:p14="http://schemas.microsoft.com/office/powerpoint/2010/main" val="3408838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[135, 150)</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角度区间数目最多</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不同脑区，健康和损伤脑区，并没有血管夹角明显的区别</a:t>
            </a:r>
            <a:endParaRPr lang="zh-CN"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50</a:t>
            </a:fld>
            <a:endParaRPr lang="zh-CN" altLang="en-US"/>
          </a:p>
        </p:txBody>
      </p:sp>
    </p:spTree>
    <p:extLst>
      <p:ext uri="{BB962C8B-B14F-4D97-AF65-F5344CB8AC3E}">
        <p14:creationId xmlns:p14="http://schemas.microsoft.com/office/powerpoint/2010/main" val="1738879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1800" dirty="0"/>
              <a:t>TBI</a:t>
            </a:r>
            <a:r>
              <a:rPr lang="zh-CN" altLang="en-US" sz="1800" dirty="0"/>
              <a:t>：创伤性脑损伤、</a:t>
            </a:r>
            <a:r>
              <a:rPr lang="en-US" altLang="zh-CN" sz="1800" dirty="0"/>
              <a:t>Traumatic Brain Injury</a:t>
            </a: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en-US" altLang="zh-CN" sz="1800" kern="100" dirty="0">
                <a:effectLst/>
                <a:latin typeface="Times New Roman" panose="02020603050405020304" pitchFamily="18" charset="0"/>
                <a:ea typeface="宋体" panose="02010600030101010101" pitchFamily="2" charset="-122"/>
              </a:rPr>
              <a:t>TBI</a:t>
            </a:r>
            <a:r>
              <a:rPr lang="zh-CN" altLang="en-US" sz="1800" kern="100" dirty="0">
                <a:effectLst/>
                <a:latin typeface="Times New Roman" panose="02020603050405020304" pitchFamily="18" charset="0"/>
                <a:ea typeface="宋体" panose="02010600030101010101" pitchFamily="2" charset="-122"/>
              </a:rPr>
              <a:t>带来的脑血管损伤是其中重要的一种脑血管疾病。</a:t>
            </a: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2800" b="0" dirty="0">
                <a:solidFill>
                  <a:srgbClr val="1464DC"/>
                </a:solidFill>
                <a:latin typeface="黑体" panose="02010609060101010101" pitchFamily="49" charset="-122"/>
                <a:ea typeface="黑体" panose="02010609060101010101" pitchFamily="49" charset="-122"/>
                <a:sym typeface="Arial" charset="0"/>
              </a:rPr>
              <a:t>创伤性脑损伤（</a:t>
            </a:r>
            <a:r>
              <a:rPr lang="en-US" altLang="zh-CN" sz="2800" b="0" dirty="0">
                <a:solidFill>
                  <a:srgbClr val="1464DC"/>
                </a:solidFill>
                <a:latin typeface="黑体" panose="02010609060101010101" pitchFamily="49" charset="-122"/>
                <a:ea typeface="黑体" panose="02010609060101010101" pitchFamily="49" charset="-122"/>
                <a:sym typeface="Arial" charset="0"/>
              </a:rPr>
              <a:t>TBI</a:t>
            </a:r>
            <a:r>
              <a:rPr lang="zh-CN" altLang="en-US" sz="2800" b="0" dirty="0">
                <a:solidFill>
                  <a:srgbClr val="1464DC"/>
                </a:solidFill>
                <a:latin typeface="黑体" panose="02010609060101010101" pitchFamily="49" charset="-122"/>
                <a:ea typeface="黑体" panose="02010609060101010101" pitchFamily="49" charset="-122"/>
                <a:sym typeface="Arial" charset="0"/>
              </a:rPr>
              <a:t>）</a:t>
            </a:r>
            <a:r>
              <a:rPr lang="zh-CN" altLang="en-US" sz="2800" b="0" dirty="0">
                <a:solidFill>
                  <a:schemeClr val="tx1"/>
                </a:solidFill>
                <a:latin typeface="黑体" panose="02010609060101010101" pitchFamily="49" charset="-122"/>
                <a:ea typeface="黑体" panose="02010609060101010101" pitchFamily="49" charset="-122"/>
                <a:sym typeface="Arial" charset="0"/>
              </a:rPr>
              <a:t>是由于剧烈的头部损伤而引起的。</a:t>
            </a:r>
            <a:endParaRPr lang="en-US" altLang="zh-CN" sz="1800" b="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zh-CN" altLang="en-US" sz="1800" kern="100" dirty="0">
                <a:effectLst/>
                <a:latin typeface="Times New Roman" panose="02020603050405020304" pitchFamily="18" charset="0"/>
                <a:ea typeface="宋体" panose="02010600030101010101" pitchFamily="2" charset="-122"/>
              </a:rPr>
              <a:t>它常发生于车祸、爆炸、摔倒和运动。</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zh-CN" altLang="en-US" sz="1800" kern="100" dirty="0">
                <a:effectLst/>
                <a:latin typeface="Times New Roman" panose="02020603050405020304" pitchFamily="18" charset="0"/>
                <a:ea typeface="宋体" panose="02010600030101010101" pitchFamily="2" charset="-122"/>
              </a:rPr>
              <a:t>同时，也有很多临床上的手段去检测创伤性脑损伤。</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右上角图不讲</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6</a:t>
            </a:fld>
            <a:endParaRPr lang="zh-CN" altLang="en-US"/>
          </a:p>
        </p:txBody>
      </p:sp>
    </p:spTree>
    <p:extLst>
      <p:ext uri="{BB962C8B-B14F-4D97-AF65-F5344CB8AC3E}">
        <p14:creationId xmlns:p14="http://schemas.microsoft.com/office/powerpoint/2010/main" val="3593137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计算</a:t>
            </a:r>
            <a:r>
              <a:rPr lang="zh-CN" altLang="zh-CN" sz="4000" b="0" dirty="0">
                <a:solidFill>
                  <a:schemeClr val="accent1">
                    <a:lumMod val="75000"/>
                  </a:schemeClr>
                </a:solidFill>
                <a:latin typeface="黑体" panose="02010609060101010101" pitchFamily="49" charset="-122"/>
                <a:ea typeface="黑体" panose="02010609060101010101" pitchFamily="49" charset="-122"/>
                <a:cs typeface="+mj-cs"/>
              </a:rPr>
              <a:t>四个节点组成的子图数目</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FITC_0dpi_4</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在结构</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1</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和结构</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2</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的缺少说明了其</a:t>
            </a:r>
            <a:r>
              <a:rPr lang="zh-CN" altLang="zh-CN" sz="4000" b="0" kern="100" dirty="0">
                <a:solidFill>
                  <a:schemeClr val="tx1"/>
                </a:solidFill>
                <a:effectLst/>
                <a:latin typeface="Times New Roman" panose="02020603050405020304" pitchFamily="18" charset="0"/>
                <a:ea typeface="宋体" panose="02010600030101010101" pitchFamily="2" charset="-122"/>
              </a:rPr>
              <a:t>侧支循环能力</a:t>
            </a:r>
            <a:r>
              <a:rPr lang="zh-CN" altLang="en-US" sz="4000" b="0" kern="100" dirty="0">
                <a:solidFill>
                  <a:schemeClr val="tx1"/>
                </a:solidFill>
                <a:latin typeface="Times New Roman" panose="02020603050405020304" pitchFamily="18" charset="0"/>
                <a:ea typeface="宋体" panose="02010600030101010101" pitchFamily="2" charset="-122"/>
              </a:rPr>
              <a:t>下降。</a:t>
            </a:r>
            <a:endParaRPr lang="en-US" altLang="zh-CN" sz="4000" b="0" kern="100" dirty="0">
              <a:solidFill>
                <a:schemeClr val="tx1"/>
              </a:solidFill>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计算</a:t>
            </a:r>
            <a:r>
              <a:rPr lang="zh-CN" altLang="zh-CN" sz="5400" b="0" dirty="0">
                <a:solidFill>
                  <a:schemeClr val="accent1">
                    <a:lumMod val="75000"/>
                  </a:schemeClr>
                </a:solidFill>
                <a:latin typeface="黑体" panose="02010609060101010101" pitchFamily="49" charset="-122"/>
                <a:ea typeface="黑体" panose="02010609060101010101" pitchFamily="49" charset="-122"/>
                <a:cs typeface="+mj-cs"/>
              </a:rPr>
              <a:t>环对应的个数</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，从</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4</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个到</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16</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个，</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Dylight_3dpi_1</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的环数目特征存在异常，说明</a:t>
            </a:r>
            <a:r>
              <a:rPr lang="zh-CN" altLang="en-US" sz="5400" kern="100" dirty="0">
                <a:solidFill>
                  <a:schemeClr val="tx1"/>
                </a:solidFill>
                <a:effectLst/>
                <a:latin typeface="黑体" panose="02010609060101010101" pitchFamily="49" charset="-122"/>
                <a:ea typeface="黑体" panose="02010609060101010101" pitchFamily="49" charset="-122"/>
              </a:rPr>
              <a:t>它的</a:t>
            </a:r>
            <a:r>
              <a:rPr lang="zh-CN" altLang="zh-CN" sz="5400" kern="100" dirty="0">
                <a:solidFill>
                  <a:schemeClr val="tx1"/>
                </a:solidFill>
                <a:latin typeface="黑体" panose="02010609060101010101" pitchFamily="49" charset="-122"/>
                <a:ea typeface="黑体" panose="02010609060101010101" pitchFamily="49" charset="-122"/>
              </a:rPr>
              <a:t>基本环结构被破坏</a:t>
            </a:r>
            <a:r>
              <a:rPr lang="zh-CN" altLang="en-US" sz="5400" kern="100" dirty="0">
                <a:solidFill>
                  <a:schemeClr val="tx1"/>
                </a:solidFill>
                <a:latin typeface="黑体" panose="02010609060101010101" pitchFamily="49" charset="-122"/>
                <a:ea typeface="黑体" panose="02010609060101010101" pitchFamily="49" charset="-122"/>
              </a:rPr>
              <a:t>。</a:t>
            </a:r>
            <a:endParaRPr lang="en-US" altLang="zh-CN" sz="4000" b="0" dirty="0">
              <a:solidFill>
                <a:schemeClr val="accent1">
                  <a:lumMod val="75000"/>
                </a:schemeClr>
              </a:solidFill>
              <a:latin typeface="黑体" panose="02010609060101010101" pitchFamily="49" charset="-122"/>
              <a:ea typeface="黑体" panose="02010609060101010101" pitchFamily="49" charset="-122"/>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完成四点结构计数后，以</a:t>
            </a:r>
            <a:r>
              <a:rPr lang="en-US" altLang="zh-CN" sz="1800" kern="100" dirty="0">
                <a:effectLst/>
                <a:latin typeface="Times New Roman" panose="02020603050405020304" pitchFamily="18" charset="0"/>
                <a:ea typeface="宋体" panose="02010600030101010101" pitchFamily="2" charset="-122"/>
              </a:rPr>
              <a:t>Dylight_Healthy_5</a:t>
            </a:r>
            <a:r>
              <a:rPr lang="zh-CN" altLang="zh-CN" sz="1800" kern="100" dirty="0">
                <a:effectLst/>
                <a:latin typeface="Times New Roman" panose="02020603050405020304" pitchFamily="18" charset="0"/>
                <a:ea typeface="宋体" panose="02010600030101010101" pitchFamily="2" charset="-122"/>
              </a:rPr>
              <a:t>为基准，计算各组的相对比例，如表</a:t>
            </a:r>
            <a:r>
              <a:rPr lang="en-US" altLang="zh-CN" sz="1800" kern="100" dirty="0">
                <a:effectLst/>
                <a:latin typeface="Times New Roman" panose="02020603050405020304" pitchFamily="18" charset="0"/>
                <a:ea typeface="宋体" panose="02010600030101010101" pitchFamily="2" charset="-122"/>
              </a:rPr>
              <a:t>5‑2</a:t>
            </a:r>
            <a:r>
              <a:rPr lang="zh-CN" altLang="zh-CN" sz="1800" kern="100" dirty="0">
                <a:effectLst/>
                <a:latin typeface="Times New Roman" panose="02020603050405020304" pitchFamily="18" charset="0"/>
                <a:ea typeface="宋体" panose="02010600030101010101" pitchFamily="2" charset="-122"/>
              </a:rPr>
              <a:t>所示。结果显示，</a:t>
            </a:r>
            <a:r>
              <a:rPr lang="en-US" altLang="zh-CN" sz="1800" kern="100" dirty="0">
                <a:effectLst/>
                <a:latin typeface="Times New Roman" panose="02020603050405020304" pitchFamily="18" charset="0"/>
                <a:ea typeface="宋体" panose="02010600030101010101" pitchFamily="2" charset="-122"/>
              </a:rPr>
              <a:t>Dylight_3dpi_1</a:t>
            </a:r>
            <a:r>
              <a:rPr lang="zh-CN" altLang="zh-CN" sz="1800" kern="100" dirty="0">
                <a:effectLst/>
                <a:latin typeface="Times New Roman" panose="02020603050405020304" pitchFamily="18" charset="0"/>
                <a:ea typeface="宋体" panose="02010600030101010101" pitchFamily="2" charset="-122"/>
              </a:rPr>
              <a:t>因整体血管数量稀少，其四点子图数量普遍偏低，但结构</a:t>
            </a:r>
            <a:r>
              <a:rPr lang="en-US" altLang="zh-CN" sz="1800" kern="100" dirty="0">
                <a:effectLst/>
                <a:latin typeface="Times New Roman" panose="02020603050405020304" pitchFamily="18" charset="0"/>
                <a:ea typeface="宋体" panose="02010600030101010101" pitchFamily="2" charset="-122"/>
              </a:rPr>
              <a:t>4</a:t>
            </a:r>
            <a:r>
              <a:rPr lang="zh-CN" altLang="zh-CN" sz="1800" kern="100" dirty="0">
                <a:effectLst/>
                <a:latin typeface="Times New Roman" panose="02020603050405020304" pitchFamily="18" charset="0"/>
                <a:ea typeface="宋体" panose="02010600030101010101" pitchFamily="2" charset="-122"/>
              </a:rPr>
              <a:t>所占比例却显著偏高，而类似现象也见于</a:t>
            </a:r>
            <a:r>
              <a:rPr lang="en-US" altLang="zh-CN" sz="1800" kern="100" dirty="0">
                <a:effectLst/>
                <a:latin typeface="Times New Roman" panose="02020603050405020304" pitchFamily="18" charset="0"/>
                <a:ea typeface="宋体" panose="02010600030101010101" pitchFamily="2" charset="-122"/>
              </a:rPr>
              <a:t>Dylight_3dpi_2</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FITC_0dpi_5</a:t>
            </a:r>
            <a:r>
              <a:rPr lang="zh-CN" altLang="zh-CN" sz="1800" kern="100" dirty="0">
                <a:effectLst/>
                <a:latin typeface="Times New Roman" panose="02020603050405020304" pitchFamily="18" charset="0"/>
                <a:ea typeface="宋体" panose="02010600030101010101" pitchFamily="2" charset="-122"/>
              </a:rPr>
              <a:t>，说明了在这些条件下可能存在特定的血管重塑模式。结构</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（简单环）和结构</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（分叉环）常见于侧支循环，当主干受阻时，额外支线可为缺血区域提供补偿灌注，</a:t>
            </a:r>
            <a:r>
              <a:rPr lang="en-US" altLang="zh-CN" sz="1800" b="1" kern="100" dirty="0">
                <a:effectLst/>
                <a:latin typeface="Times New Roman" panose="02020603050405020304" pitchFamily="18" charset="0"/>
                <a:ea typeface="宋体" panose="02010600030101010101" pitchFamily="2" charset="-122"/>
              </a:rPr>
              <a:t>FITC_0dpi_4</a:t>
            </a:r>
            <a:r>
              <a:rPr lang="zh-CN" altLang="zh-CN" sz="1800" kern="100" dirty="0">
                <a:effectLst/>
                <a:latin typeface="Times New Roman" panose="02020603050405020304" pitchFamily="18" charset="0"/>
                <a:ea typeface="宋体" panose="02010600030101010101" pitchFamily="2" charset="-122"/>
              </a:rPr>
              <a:t>组中，因血管稀疏，结构</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的数量均显著减少，表明其侧支循环能力下降。</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51</a:t>
            </a:fld>
            <a:endParaRPr lang="zh-CN" altLang="en-US"/>
          </a:p>
        </p:txBody>
      </p:sp>
    </p:spTree>
    <p:extLst>
      <p:ext uri="{BB962C8B-B14F-4D97-AF65-F5344CB8AC3E}">
        <p14:creationId xmlns:p14="http://schemas.microsoft.com/office/powerpoint/2010/main" val="37439636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FITC_0dpi_4</a:t>
            </a:r>
            <a:r>
              <a:rPr lang="zh-CN" altLang="en-US" dirty="0">
                <a:effectLst/>
              </a:rPr>
              <a:t>脑表面的蓝色代表脑表面血管缺失，而</a:t>
            </a:r>
            <a:r>
              <a:rPr lang="en-US" altLang="zh-CN" dirty="0">
                <a:effectLst/>
              </a:rPr>
              <a:t>Dylight_3dpi_2</a:t>
            </a:r>
            <a:r>
              <a:rPr lang="zh-CN" altLang="en-US" dirty="0">
                <a:effectLst/>
              </a:rPr>
              <a:t>脑表面的的红色代表脑表面血管完全缺失</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52</a:t>
            </a:fld>
            <a:endParaRPr lang="zh-CN" altLang="en-US"/>
          </a:p>
        </p:txBody>
      </p:sp>
    </p:spTree>
    <p:extLst>
      <p:ext uri="{BB962C8B-B14F-4D97-AF65-F5344CB8AC3E}">
        <p14:creationId xmlns:p14="http://schemas.microsoft.com/office/powerpoint/2010/main" val="4207765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53</a:t>
            </a:fld>
            <a:endParaRPr lang="zh-CN" altLang="en-US"/>
          </a:p>
        </p:txBody>
      </p:sp>
    </p:spTree>
    <p:extLst>
      <p:ext uri="{BB962C8B-B14F-4D97-AF65-F5344CB8AC3E}">
        <p14:creationId xmlns:p14="http://schemas.microsoft.com/office/powerpoint/2010/main" val="17426335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54</a:t>
            </a:fld>
            <a:endParaRPr lang="zh-CN" altLang="en-US"/>
          </a:p>
        </p:txBody>
      </p:sp>
    </p:spTree>
    <p:extLst>
      <p:ext uri="{BB962C8B-B14F-4D97-AF65-F5344CB8AC3E}">
        <p14:creationId xmlns:p14="http://schemas.microsoft.com/office/powerpoint/2010/main" val="2823493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55</a:t>
            </a:fld>
            <a:endParaRPr lang="zh-CN" altLang="en-US"/>
          </a:p>
        </p:txBody>
      </p:sp>
    </p:spTree>
    <p:extLst>
      <p:ext uri="{BB962C8B-B14F-4D97-AF65-F5344CB8AC3E}">
        <p14:creationId xmlns:p14="http://schemas.microsoft.com/office/powerpoint/2010/main" val="1921504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迫于一些我不能说的很奇怪的原因，其实标注数据做得不是特别理想。</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56</a:t>
            </a:fld>
            <a:endParaRPr lang="zh-CN" altLang="en-US"/>
          </a:p>
        </p:txBody>
      </p:sp>
    </p:spTree>
    <p:extLst>
      <p:ext uri="{BB962C8B-B14F-4D97-AF65-F5344CB8AC3E}">
        <p14:creationId xmlns:p14="http://schemas.microsoft.com/office/powerpoint/2010/main" val="1288986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57</a:t>
            </a:fld>
            <a:endParaRPr lang="zh-CN" altLang="en-US"/>
          </a:p>
        </p:txBody>
      </p:sp>
    </p:spTree>
    <p:extLst>
      <p:ext uri="{BB962C8B-B14F-4D97-AF65-F5344CB8AC3E}">
        <p14:creationId xmlns:p14="http://schemas.microsoft.com/office/powerpoint/2010/main" val="27890375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58</a:t>
            </a:fld>
            <a:endParaRPr lang="zh-CN" altLang="en-US"/>
          </a:p>
        </p:txBody>
      </p:sp>
    </p:spTree>
    <p:extLst>
      <p:ext uri="{BB962C8B-B14F-4D97-AF65-F5344CB8AC3E}">
        <p14:creationId xmlns:p14="http://schemas.microsoft.com/office/powerpoint/2010/main" val="14359830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59</a:t>
            </a:fld>
            <a:endParaRPr lang="zh-CN" altLang="en-US"/>
          </a:p>
        </p:txBody>
      </p:sp>
    </p:spTree>
    <p:extLst>
      <p:ext uri="{BB962C8B-B14F-4D97-AF65-F5344CB8AC3E}">
        <p14:creationId xmlns:p14="http://schemas.microsoft.com/office/powerpoint/2010/main" val="36415944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61</a:t>
            </a:fld>
            <a:endParaRPr lang="zh-CN" altLang="en-US"/>
          </a:p>
        </p:txBody>
      </p:sp>
    </p:spTree>
    <p:extLst>
      <p:ext uri="{BB962C8B-B14F-4D97-AF65-F5344CB8AC3E}">
        <p14:creationId xmlns:p14="http://schemas.microsoft.com/office/powerpoint/2010/main" val="2448601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Lin</a:t>
            </a:r>
            <a:r>
              <a:rPr lang="zh-CN" altLang="en-US" dirty="0"/>
              <a:t>等人采用双光子和体钙成像研究</a:t>
            </a:r>
            <a:r>
              <a:rPr lang="en-US" altLang="zh-CN" dirty="0"/>
              <a:t>TBI</a:t>
            </a:r>
            <a:r>
              <a:rPr lang="zh-CN" altLang="en-US" dirty="0"/>
              <a:t>，它们</a:t>
            </a:r>
            <a:r>
              <a:rPr lang="zh-CN" altLang="en-US" b="0" dirty="0"/>
              <a:t>分析损伤后</a:t>
            </a:r>
            <a:r>
              <a:rPr lang="en-US" altLang="zh-CN" b="0" dirty="0"/>
              <a:t>1</a:t>
            </a:r>
            <a:r>
              <a:rPr lang="zh-CN" altLang="en-US" b="0" dirty="0"/>
              <a:t>、</a:t>
            </a:r>
            <a:r>
              <a:rPr lang="en-US" altLang="zh-CN" b="0" dirty="0"/>
              <a:t>7</a:t>
            </a:r>
            <a:r>
              <a:rPr lang="zh-CN" altLang="en-US" b="0" dirty="0"/>
              <a:t>、</a:t>
            </a:r>
            <a:r>
              <a:rPr lang="en-US" altLang="zh-CN" b="0" dirty="0"/>
              <a:t>14</a:t>
            </a:r>
            <a:r>
              <a:rPr lang="zh-CN" altLang="en-US" b="0" dirty="0"/>
              <a:t>、</a:t>
            </a:r>
            <a:r>
              <a:rPr lang="en-US" altLang="zh-CN" b="0" dirty="0"/>
              <a:t>20dpi</a:t>
            </a:r>
            <a:r>
              <a:rPr lang="zh-CN" altLang="en-US" b="0" dirty="0"/>
              <a:t>后的情况，</a:t>
            </a:r>
            <a:r>
              <a:rPr lang="zh-CN" altLang="en-US" dirty="0"/>
              <a:t>研究了</a:t>
            </a:r>
            <a:r>
              <a:rPr lang="zh-CN" altLang="en-US" b="0" dirty="0"/>
              <a:t>血管密度和长度，同时它们研究了不同皮层深度下的</a:t>
            </a:r>
            <a:r>
              <a:rPr lang="en-US" altLang="zh-CN" b="0" dirty="0"/>
              <a:t>TBI</a:t>
            </a:r>
            <a:r>
              <a:rPr lang="zh-CN" altLang="en-US" b="0" dirty="0"/>
              <a:t>损伤情况。</a:t>
            </a:r>
            <a:endParaRPr lang="en-US" altLang="zh-CN"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7</a:t>
            </a:fld>
            <a:endParaRPr lang="zh-CN" altLang="en-US"/>
          </a:p>
        </p:txBody>
      </p:sp>
    </p:spTree>
    <p:extLst>
      <p:ext uri="{BB962C8B-B14F-4D97-AF65-F5344CB8AC3E}">
        <p14:creationId xmlns:p14="http://schemas.microsoft.com/office/powerpoint/2010/main" val="30879797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62</a:t>
            </a:fld>
            <a:endParaRPr lang="zh-CN" altLang="en-US"/>
          </a:p>
        </p:txBody>
      </p:sp>
    </p:spTree>
    <p:extLst>
      <p:ext uri="{BB962C8B-B14F-4D97-AF65-F5344CB8AC3E}">
        <p14:creationId xmlns:p14="http://schemas.microsoft.com/office/powerpoint/2010/main" val="28860774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63</a:t>
            </a:fld>
            <a:endParaRPr lang="zh-CN" altLang="en-US"/>
          </a:p>
        </p:txBody>
      </p:sp>
    </p:spTree>
    <p:extLst>
      <p:ext uri="{BB962C8B-B14F-4D97-AF65-F5344CB8AC3E}">
        <p14:creationId xmlns:p14="http://schemas.microsoft.com/office/powerpoint/2010/main" val="18199049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64</a:t>
            </a:fld>
            <a:endParaRPr lang="zh-CN" altLang="en-US"/>
          </a:p>
        </p:txBody>
      </p:sp>
    </p:spTree>
    <p:extLst>
      <p:ext uri="{BB962C8B-B14F-4D97-AF65-F5344CB8AC3E}">
        <p14:creationId xmlns:p14="http://schemas.microsoft.com/office/powerpoint/2010/main" val="602565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chemeClr val="tx1"/>
                </a:solidFill>
                <a:latin typeface="黑体" panose="02010609060101010101" pitchFamily="49" charset="-122"/>
                <a:ea typeface="黑体" panose="02010609060101010101" pitchFamily="49" charset="-122"/>
              </a:rPr>
              <a:t>研究</a:t>
            </a:r>
            <a:r>
              <a:rPr lang="zh-CN" altLang="en-US" b="0" dirty="0">
                <a:solidFill>
                  <a:srgbClr val="C00000"/>
                </a:solidFill>
                <a:latin typeface="黑体" panose="02010609060101010101" pitchFamily="49" charset="-122"/>
                <a:ea typeface="黑体" panose="02010609060101010101" pitchFamily="49" charset="-122"/>
              </a:rPr>
              <a:t>血管系统</a:t>
            </a:r>
            <a:r>
              <a:rPr lang="zh-CN" altLang="en-US" b="0" dirty="0">
                <a:solidFill>
                  <a:schemeClr val="tx1"/>
                </a:solidFill>
                <a:latin typeface="黑体" panose="02010609060101010101" pitchFamily="49" charset="-122"/>
                <a:ea typeface="黑体" panose="02010609060101010101" pitchFamily="49" charset="-122"/>
              </a:rPr>
              <a:t>对脑外伤的反应对于有效治疗</a:t>
            </a:r>
            <a:r>
              <a:rPr lang="en-US" altLang="zh-CN" b="0" dirty="0">
                <a:solidFill>
                  <a:schemeClr val="tx1"/>
                </a:solidFill>
                <a:latin typeface="黑体" panose="02010609060101010101" pitchFamily="49" charset="-122"/>
                <a:ea typeface="黑体" panose="02010609060101010101" pitchFamily="49" charset="-122"/>
              </a:rPr>
              <a:t>TBI</a:t>
            </a:r>
            <a:r>
              <a:rPr lang="zh-CN" altLang="en-US" b="0" dirty="0">
                <a:solidFill>
                  <a:schemeClr val="tx1"/>
                </a:solidFill>
                <a:latin typeface="黑体" panose="02010609060101010101" pitchFamily="49" charset="-122"/>
                <a:ea typeface="黑体" panose="02010609060101010101" pitchFamily="49" charset="-122"/>
              </a:rPr>
              <a:t>至关重要。而其中</a:t>
            </a:r>
            <a:r>
              <a:rPr lang="zh-CN" altLang="en-US" b="0" dirty="0">
                <a:solidFill>
                  <a:srgbClr val="C00000"/>
                </a:solidFill>
                <a:latin typeface="黑体" panose="02010609060101010101" pitchFamily="49" charset="-122"/>
                <a:ea typeface="黑体" panose="02010609060101010101" pitchFamily="49" charset="-122"/>
              </a:rPr>
              <a:t>微血管</a:t>
            </a:r>
            <a:r>
              <a:rPr lang="zh-CN" altLang="en-US" b="0" dirty="0">
                <a:solidFill>
                  <a:schemeClr val="tx1"/>
                </a:solidFill>
                <a:latin typeface="黑体" panose="02010609060101010101" pitchFamily="49" charset="-122"/>
                <a:ea typeface="黑体" panose="02010609060101010101" pitchFamily="49" charset="-122"/>
              </a:rPr>
              <a:t>的损伤在</a:t>
            </a:r>
            <a:r>
              <a:rPr lang="en-US" altLang="zh-CN" b="0" dirty="0">
                <a:solidFill>
                  <a:schemeClr val="tx1"/>
                </a:solidFill>
                <a:latin typeface="黑体" panose="02010609060101010101" pitchFamily="49" charset="-122"/>
                <a:ea typeface="黑体" panose="02010609060101010101" pitchFamily="49" charset="-122"/>
              </a:rPr>
              <a:t>TBI</a:t>
            </a:r>
            <a:r>
              <a:rPr lang="zh-CN" altLang="en-US" b="0" dirty="0">
                <a:solidFill>
                  <a:schemeClr val="tx1"/>
                </a:solidFill>
                <a:latin typeface="黑体" panose="02010609060101010101" pitchFamily="49" charset="-122"/>
                <a:ea typeface="黑体" panose="02010609060101010101" pitchFamily="49" charset="-122"/>
              </a:rPr>
              <a:t>的影响中发挥了重要作用。</a:t>
            </a: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chemeClr val="tx1"/>
                </a:solidFill>
                <a:latin typeface="黑体" panose="02010609060101010101" pitchFamily="49" charset="-122"/>
                <a:ea typeface="黑体" panose="02010609060101010101" pitchFamily="49" charset="-122"/>
              </a:rPr>
              <a:t>研究需要高分辨率和完整全脑范围的数据。</a:t>
            </a: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tx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8</a:t>
            </a:fld>
            <a:endParaRPr lang="zh-CN" altLang="en-US"/>
          </a:p>
        </p:txBody>
      </p:sp>
    </p:spTree>
    <p:extLst>
      <p:ext uri="{BB962C8B-B14F-4D97-AF65-F5344CB8AC3E}">
        <p14:creationId xmlns:p14="http://schemas.microsoft.com/office/powerpoint/2010/main" val="1079850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以下是业界脑血管分割相关研究，主要以</a:t>
            </a:r>
            <a:r>
              <a:rPr lang="en-US" altLang="zh-CN" dirty="0">
                <a:effectLst/>
              </a:rPr>
              <a:t>CNN</a:t>
            </a:r>
            <a:r>
              <a:rPr lang="zh-CN" altLang="en-US" dirty="0">
                <a:effectLst/>
              </a:rPr>
              <a:t>分割方法为主，最近逐渐出现基于</a:t>
            </a:r>
            <a:r>
              <a:rPr lang="en-US" altLang="zh-CN" dirty="0">
                <a:effectLst/>
              </a:rPr>
              <a:t>SAM2</a:t>
            </a:r>
            <a:r>
              <a:rPr lang="zh-CN" altLang="en-US" dirty="0">
                <a:effectLst/>
              </a:rPr>
              <a:t>的分割方法</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9</a:t>
            </a:fld>
            <a:endParaRPr lang="zh-CN" altLang="en-US"/>
          </a:p>
        </p:txBody>
      </p:sp>
    </p:spTree>
    <p:extLst>
      <p:ext uri="{BB962C8B-B14F-4D97-AF65-F5344CB8AC3E}">
        <p14:creationId xmlns:p14="http://schemas.microsoft.com/office/powerpoint/2010/main" val="2982030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a:t>
            </a:r>
            <a:endParaRPr lang="en-US" altLang="zh-CN"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10</a:t>
            </a:fld>
            <a:endParaRPr lang="zh-CN" altLang="en-US"/>
          </a:p>
        </p:txBody>
      </p:sp>
    </p:spTree>
    <p:extLst>
      <p:ext uri="{BB962C8B-B14F-4D97-AF65-F5344CB8AC3E}">
        <p14:creationId xmlns:p14="http://schemas.microsoft.com/office/powerpoint/2010/main" val="191751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56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97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E4C8FAC-B5B7-4591-BB03-23F0D23123B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b="1" dirty="0">
                <a:solidFill>
                  <a:schemeClr val="bg1"/>
                </a:solidFill>
                <a:latin typeface="黑体" panose="02010609060101010101" pitchFamily="49" charset="-122"/>
                <a:ea typeface="黑体" panose="02010609060101010101" pitchFamily="49" charset="-122"/>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12" name="标题 5">
            <a:extLst>
              <a:ext uri="{FF2B5EF4-FFF2-40B4-BE49-F238E27FC236}">
                <a16:creationId xmlns:a16="http://schemas.microsoft.com/office/drawing/2014/main" id="{C53A315A-2B6F-4210-9BF1-E2BFEA7CBB72}"/>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ADE18430-A1A4-4723-B0D6-3B0D80977B48}"/>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22930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数据的来源、预处理与图像标注">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70D65FBC-93D9-41FB-9ADD-F6748E6CB0F1}"/>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76955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脑血管分割方法">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AC1277-803A-4D42-8D16-BA425F2BC970}"/>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5240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零样本分割">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983A6583-03DE-445D-9E7F-F85FA747D75A}"/>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454054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全脑血管分割和分析">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28290DB9-E5F4-4A6C-9831-AFC769B1CF21}"/>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9319F2-30C8-4927-869B-9896A31995D9}"/>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80979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E63B8C71-2CD9-4711-B597-611EF6E6602D}"/>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B56C1039-AA03-422E-BEF2-3FD79AB70CCE}"/>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81440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F3F51CB5-C340-429A-A9D4-2E26A182E17A}"/>
              </a:ext>
            </a:extLst>
          </p:cNvPr>
          <p:cNvSpPr>
            <a:spLocks noGrp="1"/>
          </p:cNvSpPr>
          <p:nvPr>
            <p:ph type="sldNum" sz="quarter" idx="4"/>
          </p:nvPr>
        </p:nvSpPr>
        <p:spPr>
          <a:xfrm>
            <a:off x="11763678" y="6519446"/>
            <a:ext cx="428322" cy="338554"/>
          </a:xfrm>
          <a:prstGeom prst="rect">
            <a:avLst/>
          </a:prstGeom>
        </p:spPr>
        <p:txBody>
          <a:bodyPr vert="horz" wrap="none" lIns="91440" tIns="45720" rIns="91440" bIns="45720" rtlCol="0" anchor="ctr">
            <a:spAutoFit/>
          </a:bodyPr>
          <a:lstStyle>
            <a:lvl1pPr algn="r">
              <a:defRPr sz="1600">
                <a:solidFill>
                  <a:schemeClr val="tx1">
                    <a:tint val="75000"/>
                  </a:schemeClr>
                </a:solidFill>
                <a:latin typeface="黑体" panose="02010609060101010101" pitchFamily="49" charset="-122"/>
                <a:ea typeface="黑体" panose="02010609060101010101" pitchFamily="49" charset="-122"/>
              </a:defRPr>
            </a:lvl1p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457567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0" r:id="rId5"/>
    <p:sldLayoutId id="2147483664" r:id="rId6"/>
    <p:sldLayoutId id="2147483661" r:id="rId7"/>
    <p:sldLayoutId id="2147483662" r:id="rId8"/>
  </p:sldLayoutIdLst>
  <p:hf hdr="0" ftr="0" dt="0"/>
  <p:txStyles>
    <p:title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32.pn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38.emf"/><Relationship Id="rId5" Type="http://schemas.openxmlformats.org/officeDocument/2006/relationships/image" Target="../media/image37.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40.jpe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42.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48.gif"/><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51.jpe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23.xml"/><Relationship Id="rId7" Type="http://schemas.openxmlformats.org/officeDocument/2006/relationships/image" Target="../media/image55.jpeg"/><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6.png"/><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29.xml"/><Relationship Id="rId5" Type="http://schemas.openxmlformats.org/officeDocument/2006/relationships/image" Target="../media/image62.jpeg"/><Relationship Id="rId4" Type="http://schemas.openxmlformats.org/officeDocument/2006/relationships/image" Target="../media/image61.jp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30.xml"/><Relationship Id="rId5" Type="http://schemas.openxmlformats.org/officeDocument/2006/relationships/image" Target="../media/image64.jpeg"/><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31.xml"/><Relationship Id="rId4" Type="http://schemas.openxmlformats.org/officeDocument/2006/relationships/image" Target="../media/image65.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2.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34.xml"/><Relationship Id="rId4" Type="http://schemas.openxmlformats.org/officeDocument/2006/relationships/image" Target="../media/image67.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68.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36.xml"/><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7.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3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image" Target="../media/image72.jpeg"/><Relationship Id="rId4" Type="http://schemas.openxmlformats.org/officeDocument/2006/relationships/image" Target="../media/image71.jp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73.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75.jpeg"/><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image" Target="../media/image77.jpeg"/><Relationship Id="rId4" Type="http://schemas.openxmlformats.org/officeDocument/2006/relationships/image" Target="../media/image76.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44.xml"/><Relationship Id="rId5" Type="http://schemas.openxmlformats.org/officeDocument/2006/relationships/image" Target="../media/image79.jpeg"/><Relationship Id="rId4" Type="http://schemas.openxmlformats.org/officeDocument/2006/relationships/image" Target="../media/image78.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45.xml"/><Relationship Id="rId4" Type="http://schemas.openxmlformats.org/officeDocument/2006/relationships/image" Target="../media/image80.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86.jpeg"/><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image" Target="../media/image90.png"/><Relationship Id="rId4" Type="http://schemas.openxmlformats.org/officeDocument/2006/relationships/image" Target="../media/image89.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50.xml"/><Relationship Id="rId4" Type="http://schemas.openxmlformats.org/officeDocument/2006/relationships/image" Target="../media/image91.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5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5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5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8.xml"/><Relationship Id="rId1" Type="http://schemas.openxmlformats.org/officeDocument/2006/relationships/tags" Target="../tags/tag5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tags" Target="../tags/tag5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8.xml"/><Relationship Id="rId1" Type="http://schemas.openxmlformats.org/officeDocument/2006/relationships/tags" Target="../tags/tag5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xml"/><Relationship Id="rId1" Type="http://schemas.openxmlformats.org/officeDocument/2006/relationships/tags" Target="../tags/tag57.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notesSlide" Target="../notesSlides/notesSlide5.xml"/><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8.xml"/><Relationship Id="rId1" Type="http://schemas.openxmlformats.org/officeDocument/2006/relationships/tags" Target="../tags/tag58.xml"/><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8.xml"/><Relationship Id="rId1" Type="http://schemas.openxmlformats.org/officeDocument/2006/relationships/tags" Target="../tags/tag59.xml"/><Relationship Id="rId5" Type="http://schemas.openxmlformats.org/officeDocument/2006/relationships/image" Target="../media/image72.jpeg"/><Relationship Id="rId4" Type="http://schemas.openxmlformats.org/officeDocument/2006/relationships/hyperlink" Target="mailto:zhuzexi_@hust.edu.cn"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xml"/><Relationship Id="rId1" Type="http://schemas.openxmlformats.org/officeDocument/2006/relationships/tags" Target="../tags/tag6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A2EA2-663D-4EBA-8BCB-10DAB0EBEBAB}"/>
              </a:ext>
            </a:extLst>
          </p:cNvPr>
          <p:cNvSpPr>
            <a:spLocks noGrp="1"/>
          </p:cNvSpPr>
          <p:nvPr>
            <p:ph type="ctrTitle" idx="4294967295"/>
          </p:nvPr>
        </p:nvSpPr>
        <p:spPr>
          <a:xfrm>
            <a:off x="106326" y="1776267"/>
            <a:ext cx="11979349" cy="1147298"/>
          </a:xfrm>
          <a:prstGeom prst="rect">
            <a:avLst/>
          </a:prstGeom>
        </p:spPr>
        <p:txBody>
          <a:bodyPr>
            <a:normAutofit/>
          </a:bodyPr>
          <a:lstStyle/>
          <a:p>
            <a:pPr algn="ctr">
              <a:lnSpc>
                <a:spcPct val="150000"/>
              </a:lnSpc>
            </a:pPr>
            <a:r>
              <a:rPr lang="zh-CN" altLang="zh-CN" sz="4000" b="1" dirty="0">
                <a:solidFill>
                  <a:schemeClr val="accent2">
                    <a:lumMod val="75000"/>
                  </a:schemeClr>
                </a:solidFill>
                <a:latin typeface="黑体" panose="02010609060101010101" pitchFamily="49" charset="-122"/>
                <a:ea typeface="黑体" panose="02010609060101010101" pitchFamily="49" charset="-122"/>
              </a:rPr>
              <a:t>复杂图像条件下脑血管三维重建与定量分析</a:t>
            </a:r>
            <a:endParaRPr lang="zh-CN" altLang="en-US" sz="4000" dirty="0">
              <a:solidFill>
                <a:schemeClr val="accent2">
                  <a:lumMod val="75000"/>
                </a:schemeClr>
              </a:solidFill>
              <a:latin typeface="黑体" panose="02010609060101010101" pitchFamily="49" charset="-122"/>
              <a:ea typeface="黑体" panose="02010609060101010101" pitchFamily="49" charset="-122"/>
            </a:endParaRPr>
          </a:p>
        </p:txBody>
      </p:sp>
      <p:grpSp>
        <p:nvGrpSpPr>
          <p:cNvPr id="9" name="组合 8">
            <a:extLst>
              <a:ext uri="{FF2B5EF4-FFF2-40B4-BE49-F238E27FC236}">
                <a16:creationId xmlns:a16="http://schemas.microsoft.com/office/drawing/2014/main" id="{3DD3F7E9-1378-4350-A6DF-6B6EB71B6827}"/>
              </a:ext>
            </a:extLst>
          </p:cNvPr>
          <p:cNvGrpSpPr/>
          <p:nvPr/>
        </p:nvGrpSpPr>
        <p:grpSpPr>
          <a:xfrm>
            <a:off x="3467894" y="4134546"/>
            <a:ext cx="5256212" cy="1316037"/>
            <a:chOff x="2484438" y="5300663"/>
            <a:chExt cx="5256212" cy="1316037"/>
          </a:xfrm>
        </p:grpSpPr>
        <p:grpSp>
          <p:nvGrpSpPr>
            <p:cNvPr id="5" name="Group 18">
              <a:extLst>
                <a:ext uri="{FF2B5EF4-FFF2-40B4-BE49-F238E27FC236}">
                  <a16:creationId xmlns:a16="http://schemas.microsoft.com/office/drawing/2014/main" id="{618D034F-8EF6-4A16-9B67-B9200B1C01A7}"/>
                </a:ext>
              </a:extLst>
            </p:cNvPr>
            <p:cNvGrpSpPr>
              <a:grpSpLocks/>
            </p:cNvGrpSpPr>
            <p:nvPr/>
          </p:nvGrpSpPr>
          <p:grpSpPr bwMode="auto">
            <a:xfrm>
              <a:off x="2484438" y="5300663"/>
              <a:ext cx="3462337" cy="1306512"/>
              <a:chOff x="431" y="2976"/>
              <a:chExt cx="2972" cy="1136"/>
            </a:xfrm>
          </p:grpSpPr>
          <p:pic>
            <p:nvPicPr>
              <p:cNvPr id="6" name="Picture 19" descr="WNLObanner">
                <a:extLst>
                  <a:ext uri="{FF2B5EF4-FFF2-40B4-BE49-F238E27FC236}">
                    <a16:creationId xmlns:a16="http://schemas.microsoft.com/office/drawing/2014/main" id="{69F831B3-C413-4778-A078-7C7B6914DA0F}"/>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31" y="3748"/>
                <a:ext cx="297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0" descr="CMBPLogowithword">
                <a:extLst>
                  <a:ext uri="{FF2B5EF4-FFF2-40B4-BE49-F238E27FC236}">
                    <a16:creationId xmlns:a16="http://schemas.microsoft.com/office/drawing/2014/main" id="{79B7EF8D-16DB-42E2-8BB2-82867E49DC3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1" y="2976"/>
                <a:ext cx="2949"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1" descr="xiaohui_trans_small">
              <a:extLst>
                <a:ext uri="{FF2B5EF4-FFF2-40B4-BE49-F238E27FC236}">
                  <a16:creationId xmlns:a16="http://schemas.microsoft.com/office/drawing/2014/main" id="{FC3C7D51-04E7-427B-995C-37FA1CD8965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156325" y="5421313"/>
              <a:ext cx="158432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416084B0-7EB7-4E24-A85F-F478C46B5E68}"/>
              </a:ext>
            </a:extLst>
          </p:cNvPr>
          <p:cNvPicPr>
            <a:picLocks noChangeAspect="1"/>
          </p:cNvPicPr>
          <p:nvPr/>
        </p:nvPicPr>
        <p:blipFill>
          <a:blip r:embed="rId6"/>
          <a:stretch>
            <a:fillRect/>
          </a:stretch>
        </p:blipFill>
        <p:spPr>
          <a:xfrm>
            <a:off x="3467894" y="4967701"/>
            <a:ext cx="3590925" cy="528077"/>
          </a:xfrm>
          <a:prstGeom prst="rect">
            <a:avLst/>
          </a:prstGeom>
        </p:spPr>
      </p:pic>
      <p:sp>
        <p:nvSpPr>
          <p:cNvPr id="13" name="标题 1">
            <a:extLst>
              <a:ext uri="{FF2B5EF4-FFF2-40B4-BE49-F238E27FC236}">
                <a16:creationId xmlns:a16="http://schemas.microsoft.com/office/drawing/2014/main" id="{A03BC6B1-05CA-481F-A363-08EBEE64FB30}"/>
              </a:ext>
            </a:extLst>
          </p:cNvPr>
          <p:cNvSpPr txBox="1">
            <a:spLocks/>
          </p:cNvSpPr>
          <p:nvPr/>
        </p:nvSpPr>
        <p:spPr>
          <a:xfrm>
            <a:off x="106326" y="3154588"/>
            <a:ext cx="11979349" cy="1147298"/>
          </a:xfrm>
          <a:prstGeom prst="rect">
            <a:avLst/>
          </a:prstGeom>
        </p:spPr>
        <p:txBody>
          <a:bodyPr>
            <a:normAutofit/>
          </a:bodyPr>
          <a:lst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a:lstStyle>
          <a:p>
            <a:pPr algn="ctr">
              <a:lnSpc>
                <a:spcPct val="150000"/>
              </a:lnSpc>
            </a:pPr>
            <a:r>
              <a:rPr lang="zh-CN" altLang="en-US" sz="2800" b="1" dirty="0">
                <a:solidFill>
                  <a:schemeClr val="tx1"/>
                </a:solidFill>
                <a:latin typeface="黑体" panose="02010609060101010101" pitchFamily="49" charset="-122"/>
                <a:ea typeface="黑体" panose="02010609060101010101" pitchFamily="49" charset="-122"/>
              </a:rPr>
              <a:t>汇报人：陈冠斌</a:t>
            </a:r>
            <a:endParaRPr lang="zh-CN" altLang="en-US" sz="28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16983054"/>
      </p:ext>
    </p:extLst>
  </p:cSld>
  <p:clrMapOvr>
    <a:masterClrMapping/>
  </p:clrMapOvr>
  <mc:AlternateContent xmlns:mc="http://schemas.openxmlformats.org/markup-compatibility/2006" xmlns:p14="http://schemas.microsoft.com/office/powerpoint/2010/main">
    <mc:Choice Requires="p14">
      <p:transition spd="slow" p14:dur="2000" advTm="3664"/>
    </mc:Choice>
    <mc:Fallback xmlns="">
      <p:transition spd="slow" advTm="36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524FD6-D960-4ECB-A29E-18D3D6744775}"/>
              </a:ext>
            </a:extLst>
          </p:cNvPr>
          <p:cNvSpPr>
            <a:spLocks noGrp="1"/>
          </p:cNvSpPr>
          <p:nvPr>
            <p:ph type="title"/>
          </p:nvPr>
        </p:nvSpPr>
        <p:spPr/>
        <p:txBody>
          <a:bodyPr/>
          <a:lstStyle/>
          <a:p>
            <a:r>
              <a:rPr lang="zh-CN" altLang="en-US" dirty="0"/>
              <a:t>技术路线与章节安排</a:t>
            </a:r>
          </a:p>
        </p:txBody>
      </p:sp>
      <p:sp>
        <p:nvSpPr>
          <p:cNvPr id="106" name="矩形: 圆角 105">
            <a:extLst>
              <a:ext uri="{FF2B5EF4-FFF2-40B4-BE49-F238E27FC236}">
                <a16:creationId xmlns:a16="http://schemas.microsoft.com/office/drawing/2014/main" id="{3CF18760-1F66-4855-9C8E-8993188CF35B}"/>
              </a:ext>
            </a:extLst>
          </p:cNvPr>
          <p:cNvSpPr/>
          <p:nvPr/>
        </p:nvSpPr>
        <p:spPr>
          <a:xfrm>
            <a:off x="2727432" y="1369678"/>
            <a:ext cx="6737137" cy="56282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kern="100" dirty="0">
                <a:solidFill>
                  <a:schemeClr val="tx1"/>
                </a:solidFill>
                <a:effectLst/>
                <a:latin typeface="黑体" panose="02010609060101010101" pitchFamily="49" charset="-122"/>
                <a:ea typeface="黑体" panose="02010609060101010101" pitchFamily="49" charset="-122"/>
              </a:rPr>
              <a:t>复杂图像条件下脑血管三维重建与定量分析</a:t>
            </a:r>
            <a:endParaRPr lang="zh-CN" altLang="zh-CN" sz="2400" kern="100" dirty="0">
              <a:solidFill>
                <a:schemeClr val="tx1"/>
              </a:solidFill>
              <a:effectLst/>
              <a:latin typeface="黑体" panose="02010609060101010101" pitchFamily="49" charset="-122"/>
              <a:ea typeface="黑体" panose="02010609060101010101" pitchFamily="49" charset="-122"/>
            </a:endParaRPr>
          </a:p>
        </p:txBody>
      </p:sp>
      <p:sp>
        <p:nvSpPr>
          <p:cNvPr id="2" name="灯片编号占位符 1">
            <a:extLst>
              <a:ext uri="{FF2B5EF4-FFF2-40B4-BE49-F238E27FC236}">
                <a16:creationId xmlns:a16="http://schemas.microsoft.com/office/drawing/2014/main" id="{42BB2A99-9790-482B-8FBE-5D160E36EE25}"/>
              </a:ext>
            </a:extLst>
          </p:cNvPr>
          <p:cNvSpPr>
            <a:spLocks noGrp="1"/>
          </p:cNvSpPr>
          <p:nvPr>
            <p:ph type="sldNum" sz="quarter" idx="10"/>
          </p:nvPr>
        </p:nvSpPr>
        <p:spPr/>
        <p:txBody>
          <a:bodyPr/>
          <a:lstStyle/>
          <a:p>
            <a:fld id="{9F26C4DD-4A95-4F81-AFEF-BB17C8CA0BCE}" type="slidenum">
              <a:rPr lang="zh-CN" altLang="en-US" smtClean="0"/>
              <a:pPr/>
              <a:t>10</a:t>
            </a:fld>
            <a:endParaRPr lang="zh-CN" altLang="en-US" dirty="0"/>
          </a:p>
        </p:txBody>
      </p:sp>
      <p:pic>
        <p:nvPicPr>
          <p:cNvPr id="6" name="图片 5">
            <a:extLst>
              <a:ext uri="{FF2B5EF4-FFF2-40B4-BE49-F238E27FC236}">
                <a16:creationId xmlns:a16="http://schemas.microsoft.com/office/drawing/2014/main" id="{DB9509F2-F162-4B84-9B6C-B6A817A2B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5138" y="2385060"/>
            <a:ext cx="8741724" cy="3190240"/>
          </a:xfrm>
          <a:prstGeom prst="rect">
            <a:avLst/>
          </a:prstGeom>
        </p:spPr>
      </p:pic>
    </p:spTree>
    <p:custDataLst>
      <p:tags r:id="rId1"/>
    </p:custDataLst>
    <p:extLst>
      <p:ext uri="{BB962C8B-B14F-4D97-AF65-F5344CB8AC3E}">
        <p14:creationId xmlns:p14="http://schemas.microsoft.com/office/powerpoint/2010/main" val="37757335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A5E67-C347-425E-AD7A-66510C0A57C8}"/>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物理撞击实验</a:t>
            </a:r>
          </a:p>
        </p:txBody>
      </p:sp>
      <p:sp>
        <p:nvSpPr>
          <p:cNvPr id="27" name="矩形 26">
            <a:extLst>
              <a:ext uri="{FF2B5EF4-FFF2-40B4-BE49-F238E27FC236}">
                <a16:creationId xmlns:a16="http://schemas.microsoft.com/office/drawing/2014/main" id="{EA6CAF22-C528-4626-BB62-267C673F7B2C}"/>
              </a:ext>
            </a:extLst>
          </p:cNvPr>
          <p:cNvSpPr/>
          <p:nvPr/>
        </p:nvSpPr>
        <p:spPr>
          <a:xfrm>
            <a:off x="10728034" y="3826815"/>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13" name="文本框 12">
            <a:extLst>
              <a:ext uri="{FF2B5EF4-FFF2-40B4-BE49-F238E27FC236}">
                <a16:creationId xmlns:a16="http://schemas.microsoft.com/office/drawing/2014/main" id="{1F7E754F-1D96-4714-846F-ABA79E1E56AF}"/>
              </a:ext>
            </a:extLst>
          </p:cNvPr>
          <p:cNvSpPr txBox="1"/>
          <p:nvPr/>
        </p:nvSpPr>
        <p:spPr>
          <a:xfrm>
            <a:off x="3823583" y="1093457"/>
            <a:ext cx="4544835" cy="481863"/>
          </a:xfrm>
          <a:prstGeom prst="rect">
            <a:avLst/>
          </a:prstGeom>
          <a:noFill/>
        </p:spPr>
        <p:txBody>
          <a:bodyPr wrap="none">
            <a:spAutoFit/>
          </a:bodyPr>
          <a:lstStyle/>
          <a:p>
            <a:pPr algn="ctr">
              <a:lnSpc>
                <a:spcPct val="150000"/>
              </a:lnSpc>
            </a:pPr>
            <a:r>
              <a:rPr lang="zh-CN" altLang="en-US" sz="2000" dirty="0">
                <a:latin typeface="黑体" panose="02010609060101010101" pitchFamily="49" charset="-122"/>
                <a:ea typeface="黑体" panose="02010609060101010101" pitchFamily="49" charset="-122"/>
              </a:rPr>
              <a:t>清华大学庄茁院士团队，王鹏老师负责</a:t>
            </a:r>
          </a:p>
        </p:txBody>
      </p:sp>
      <p:sp>
        <p:nvSpPr>
          <p:cNvPr id="3" name="灯片编号占位符 2">
            <a:extLst>
              <a:ext uri="{FF2B5EF4-FFF2-40B4-BE49-F238E27FC236}">
                <a16:creationId xmlns:a16="http://schemas.microsoft.com/office/drawing/2014/main" id="{B29850FF-C2D5-4972-8C89-3E8163740AF0}"/>
              </a:ext>
            </a:extLst>
          </p:cNvPr>
          <p:cNvSpPr>
            <a:spLocks noGrp="1"/>
          </p:cNvSpPr>
          <p:nvPr>
            <p:ph type="sldNum" sz="quarter" idx="10"/>
          </p:nvPr>
        </p:nvSpPr>
        <p:spPr/>
        <p:txBody>
          <a:bodyPr/>
          <a:lstStyle/>
          <a:p>
            <a:fld id="{9F26C4DD-4A95-4F81-AFEF-BB17C8CA0BCE}" type="slidenum">
              <a:rPr lang="zh-CN" altLang="en-US" smtClean="0"/>
              <a:pPr/>
              <a:t>11</a:t>
            </a:fld>
            <a:endParaRPr lang="zh-CN" altLang="en-US" dirty="0"/>
          </a:p>
        </p:txBody>
      </p:sp>
      <p:sp>
        <p:nvSpPr>
          <p:cNvPr id="21" name="文本框 20">
            <a:extLst>
              <a:ext uri="{FF2B5EF4-FFF2-40B4-BE49-F238E27FC236}">
                <a16:creationId xmlns:a16="http://schemas.microsoft.com/office/drawing/2014/main" id="{AFD3A9C2-B80F-4170-A963-40697083619E}"/>
              </a:ext>
            </a:extLst>
          </p:cNvPr>
          <p:cNvSpPr txBox="1"/>
          <p:nvPr/>
        </p:nvSpPr>
        <p:spPr>
          <a:xfrm>
            <a:off x="3841082" y="1544836"/>
            <a:ext cx="4509836" cy="481863"/>
          </a:xfrm>
          <a:prstGeom prst="rect">
            <a:avLst/>
          </a:prstGeom>
          <a:noFill/>
        </p:spPr>
        <p:txBody>
          <a:bodyPr wrap="square">
            <a:spAutoFit/>
          </a:bodyPr>
          <a:lstStyle/>
          <a:p>
            <a:pPr algn="ctr">
              <a:lnSpc>
                <a:spcPct val="150000"/>
              </a:lnSpc>
            </a:pPr>
            <a:r>
              <a:rPr lang="zh-CN" altLang="en-US" sz="2000" dirty="0">
                <a:latin typeface="黑体" panose="02010609060101010101" pitchFamily="49" charset="-122"/>
                <a:ea typeface="黑体" panose="02010609060101010101" pitchFamily="49" charset="-122"/>
              </a:rPr>
              <a:t>数千万军工项目一部分</a:t>
            </a:r>
          </a:p>
        </p:txBody>
      </p:sp>
      <p:grpSp>
        <p:nvGrpSpPr>
          <p:cNvPr id="7" name="组合 6">
            <a:extLst>
              <a:ext uri="{FF2B5EF4-FFF2-40B4-BE49-F238E27FC236}">
                <a16:creationId xmlns:a16="http://schemas.microsoft.com/office/drawing/2014/main" id="{4CC58A55-E8D8-4C7C-A564-B05DABE6C8E4}"/>
              </a:ext>
            </a:extLst>
          </p:cNvPr>
          <p:cNvGrpSpPr/>
          <p:nvPr/>
        </p:nvGrpSpPr>
        <p:grpSpPr>
          <a:xfrm>
            <a:off x="703718" y="2570255"/>
            <a:ext cx="10784564" cy="3291320"/>
            <a:chOff x="334921" y="2570255"/>
            <a:chExt cx="10784564" cy="3291320"/>
          </a:xfrm>
        </p:grpSpPr>
        <p:pic>
          <p:nvPicPr>
            <p:cNvPr id="6" name="图片 5">
              <a:extLst>
                <a:ext uri="{FF2B5EF4-FFF2-40B4-BE49-F238E27FC236}">
                  <a16:creationId xmlns:a16="http://schemas.microsoft.com/office/drawing/2014/main" id="{BA27D388-3C5F-45F2-8BE6-D6182CCE4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21" y="2570255"/>
              <a:ext cx="5719339" cy="3291320"/>
            </a:xfrm>
            <a:prstGeom prst="rect">
              <a:avLst/>
            </a:prstGeom>
          </p:spPr>
        </p:pic>
        <p:pic>
          <p:nvPicPr>
            <p:cNvPr id="5" name="图片 4">
              <a:extLst>
                <a:ext uri="{FF2B5EF4-FFF2-40B4-BE49-F238E27FC236}">
                  <a16:creationId xmlns:a16="http://schemas.microsoft.com/office/drawing/2014/main" id="{F1FCCCFD-4275-4327-8937-5D2863B22C00}"/>
                </a:ext>
              </a:extLst>
            </p:cNvPr>
            <p:cNvPicPr>
              <a:picLocks noChangeAspect="1"/>
            </p:cNvPicPr>
            <p:nvPr/>
          </p:nvPicPr>
          <p:blipFill>
            <a:blip r:embed="rId5"/>
            <a:stretch>
              <a:fillRect/>
            </a:stretch>
          </p:blipFill>
          <p:spPr>
            <a:xfrm>
              <a:off x="7010667" y="2570255"/>
              <a:ext cx="4108818" cy="3291320"/>
            </a:xfrm>
            <a:prstGeom prst="rect">
              <a:avLst/>
            </a:prstGeom>
          </p:spPr>
        </p:pic>
      </p:grpSp>
      <p:sp>
        <p:nvSpPr>
          <p:cNvPr id="10" name="文本框 9">
            <a:extLst>
              <a:ext uri="{FF2B5EF4-FFF2-40B4-BE49-F238E27FC236}">
                <a16:creationId xmlns:a16="http://schemas.microsoft.com/office/drawing/2014/main" id="{5A50849A-0C98-4CBC-8931-760F09D23913}"/>
              </a:ext>
            </a:extLst>
          </p:cNvPr>
          <p:cNvSpPr txBox="1"/>
          <p:nvPr/>
        </p:nvSpPr>
        <p:spPr>
          <a:xfrm>
            <a:off x="703718" y="5928077"/>
            <a:ext cx="5719339" cy="442878"/>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样图解释</a:t>
            </a:r>
          </a:p>
        </p:txBody>
      </p:sp>
      <p:sp>
        <p:nvSpPr>
          <p:cNvPr id="11" name="文本框 10">
            <a:extLst>
              <a:ext uri="{FF2B5EF4-FFF2-40B4-BE49-F238E27FC236}">
                <a16:creationId xmlns:a16="http://schemas.microsoft.com/office/drawing/2014/main" id="{23CEDBB1-EE72-47EF-B756-CEE69251DB97}"/>
              </a:ext>
            </a:extLst>
          </p:cNvPr>
          <p:cNvSpPr txBox="1"/>
          <p:nvPr/>
        </p:nvSpPr>
        <p:spPr>
          <a:xfrm>
            <a:off x="6520788" y="5864099"/>
            <a:ext cx="5719339" cy="442878"/>
          </a:xfrm>
          <a:prstGeom prst="rect">
            <a:avLst/>
          </a:prstGeom>
          <a:noFill/>
        </p:spPr>
        <p:txBody>
          <a:bodyPr wrap="square">
            <a:spAutoFit/>
          </a:bodyPr>
          <a:lstStyle/>
          <a:p>
            <a:pPr algn="ctr">
              <a:lnSpc>
                <a:spcPct val="150000"/>
              </a:lnSpc>
            </a:pPr>
            <a:r>
              <a:rPr lang="zh-CN" altLang="en-US">
                <a:latin typeface="黑体" panose="02010609060101010101" pitchFamily="49" charset="-122"/>
                <a:ea typeface="黑体" panose="02010609060101010101" pitchFamily="49" charset="-122"/>
              </a:rPr>
              <a:t>真实场景</a:t>
            </a:r>
            <a:endParaRPr lang="zh-CN" altLang="en-US"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14524943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A5E67-C347-425E-AD7A-66510C0A57C8}"/>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标记</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转基因、生物、成像实验</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10728034" y="3826815"/>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3" name="灯片编号占位符 2">
            <a:extLst>
              <a:ext uri="{FF2B5EF4-FFF2-40B4-BE49-F238E27FC236}">
                <a16:creationId xmlns:a16="http://schemas.microsoft.com/office/drawing/2014/main" id="{B29850FF-C2D5-4972-8C89-3E8163740AF0}"/>
              </a:ext>
            </a:extLst>
          </p:cNvPr>
          <p:cNvSpPr>
            <a:spLocks noGrp="1"/>
          </p:cNvSpPr>
          <p:nvPr>
            <p:ph type="sldNum" sz="quarter" idx="10"/>
          </p:nvPr>
        </p:nvSpPr>
        <p:spPr/>
        <p:txBody>
          <a:bodyPr/>
          <a:lstStyle/>
          <a:p>
            <a:fld id="{9F26C4DD-4A95-4F81-AFEF-BB17C8CA0BCE}" type="slidenum">
              <a:rPr lang="zh-CN" altLang="en-US" smtClean="0"/>
              <a:pPr/>
              <a:t>12</a:t>
            </a:fld>
            <a:endParaRPr lang="zh-CN" altLang="en-US" dirty="0"/>
          </a:p>
        </p:txBody>
      </p:sp>
      <p:grpSp>
        <p:nvGrpSpPr>
          <p:cNvPr id="4" name="组合 3">
            <a:extLst>
              <a:ext uri="{FF2B5EF4-FFF2-40B4-BE49-F238E27FC236}">
                <a16:creationId xmlns:a16="http://schemas.microsoft.com/office/drawing/2014/main" id="{FC4835C5-24CA-4FB8-B03E-674366ED32C8}"/>
              </a:ext>
            </a:extLst>
          </p:cNvPr>
          <p:cNvGrpSpPr/>
          <p:nvPr/>
        </p:nvGrpSpPr>
        <p:grpSpPr>
          <a:xfrm>
            <a:off x="430109" y="2425986"/>
            <a:ext cx="3086748" cy="2801657"/>
            <a:chOff x="495489" y="2411773"/>
            <a:chExt cx="3086748" cy="2801657"/>
          </a:xfrm>
        </p:grpSpPr>
        <p:pic>
          <p:nvPicPr>
            <p:cNvPr id="16" name="图片 15">
              <a:extLst>
                <a:ext uri="{FF2B5EF4-FFF2-40B4-BE49-F238E27FC236}">
                  <a16:creationId xmlns:a16="http://schemas.microsoft.com/office/drawing/2014/main" id="{266276C4-DCA1-421B-8A35-29787AB2A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258" y="2411773"/>
              <a:ext cx="1959209" cy="2024041"/>
            </a:xfrm>
            <a:prstGeom prst="rect">
              <a:avLst/>
            </a:prstGeom>
          </p:spPr>
        </p:pic>
        <p:sp>
          <p:nvSpPr>
            <p:cNvPr id="20" name="文本框 19">
              <a:extLst>
                <a:ext uri="{FF2B5EF4-FFF2-40B4-BE49-F238E27FC236}">
                  <a16:creationId xmlns:a16="http://schemas.microsoft.com/office/drawing/2014/main" id="{69D06178-C8B8-4A09-A34A-CD923B768F5F}"/>
                </a:ext>
              </a:extLst>
            </p:cNvPr>
            <p:cNvSpPr txBox="1"/>
            <p:nvPr/>
          </p:nvSpPr>
          <p:spPr>
            <a:xfrm>
              <a:off x="495489" y="4355053"/>
              <a:ext cx="3086748" cy="858377"/>
            </a:xfrm>
            <a:prstGeom prst="rect">
              <a:avLst/>
            </a:prstGeom>
            <a:noFill/>
          </p:spPr>
          <p:txBody>
            <a:bodyPr wrap="square">
              <a:spAutoFit/>
            </a:bodyPr>
            <a:lstStyle/>
            <a:p>
              <a:pPr algn="ctr">
                <a:lnSpc>
                  <a:spcPct val="150000"/>
                </a:lnSpc>
              </a:pPr>
              <a:r>
                <a:rPr lang="en-US" altLang="zh-CN" dirty="0">
                  <a:latin typeface="黑体" panose="02010609060101010101" pitchFamily="49" charset="-122"/>
                  <a:ea typeface="黑体" panose="02010609060101010101" pitchFamily="49" charset="-122"/>
                </a:rPr>
                <a:t>Science, 2010</a:t>
              </a:r>
            </a:p>
            <a:p>
              <a:pPr algn="ctr">
                <a:lnSpc>
                  <a:spcPct val="150000"/>
                </a:lnSpc>
              </a:pPr>
              <a:r>
                <a:rPr lang="zh-CN" altLang="en-US" dirty="0">
                  <a:latin typeface="黑体" panose="02010609060101010101" pitchFamily="49" charset="-122"/>
                  <a:ea typeface="黑体" panose="02010609060101010101" pitchFamily="49" charset="-122"/>
                </a:rPr>
                <a:t>成像，细胞</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毛细血管分辨率</a:t>
              </a:r>
            </a:p>
          </p:txBody>
        </p:sp>
      </p:grpSp>
      <p:grpSp>
        <p:nvGrpSpPr>
          <p:cNvPr id="5" name="组合 4">
            <a:extLst>
              <a:ext uri="{FF2B5EF4-FFF2-40B4-BE49-F238E27FC236}">
                <a16:creationId xmlns:a16="http://schemas.microsoft.com/office/drawing/2014/main" id="{82F1FCF2-B8C0-4F94-85E8-AD3554EEDF3D}"/>
              </a:ext>
            </a:extLst>
          </p:cNvPr>
          <p:cNvGrpSpPr/>
          <p:nvPr/>
        </p:nvGrpSpPr>
        <p:grpSpPr>
          <a:xfrm>
            <a:off x="4437889" y="1654826"/>
            <a:ext cx="7074705" cy="4510464"/>
            <a:chOff x="4717265" y="2653087"/>
            <a:chExt cx="7074705" cy="4510464"/>
          </a:xfrm>
        </p:grpSpPr>
        <p:grpSp>
          <p:nvGrpSpPr>
            <p:cNvPr id="19" name="组合 18">
              <a:extLst>
                <a:ext uri="{FF2B5EF4-FFF2-40B4-BE49-F238E27FC236}">
                  <a16:creationId xmlns:a16="http://schemas.microsoft.com/office/drawing/2014/main" id="{0FDD38F3-6217-4835-8E8F-E9A0AE38C109}"/>
                </a:ext>
              </a:extLst>
            </p:cNvPr>
            <p:cNvGrpSpPr/>
            <p:nvPr/>
          </p:nvGrpSpPr>
          <p:grpSpPr>
            <a:xfrm>
              <a:off x="8069943" y="2653087"/>
              <a:ext cx="3722027" cy="2595285"/>
              <a:chOff x="8069943" y="2849033"/>
              <a:chExt cx="3722027" cy="2595285"/>
            </a:xfrm>
          </p:grpSpPr>
          <p:pic>
            <p:nvPicPr>
              <p:cNvPr id="2056" name="Picture 8" descr="Figure 1">
                <a:extLst>
                  <a:ext uri="{FF2B5EF4-FFF2-40B4-BE49-F238E27FC236}">
                    <a16:creationId xmlns:a16="http://schemas.microsoft.com/office/drawing/2014/main" id="{04B04A80-F4AF-4693-B218-F0893A4137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939"/>
              <a:stretch/>
            </p:blipFill>
            <p:spPr bwMode="auto">
              <a:xfrm>
                <a:off x="8069943" y="2849033"/>
                <a:ext cx="3722027" cy="2595285"/>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C23A5AD4-F57A-44F6-8655-B8B68B1059C6}"/>
                  </a:ext>
                </a:extLst>
              </p:cNvPr>
              <p:cNvPicPr>
                <a:picLocks noChangeAspect="1"/>
              </p:cNvPicPr>
              <p:nvPr/>
            </p:nvPicPr>
            <p:blipFill>
              <a:blip r:embed="rId6"/>
              <a:stretch>
                <a:fillRect/>
              </a:stretch>
            </p:blipFill>
            <p:spPr>
              <a:xfrm>
                <a:off x="8070124" y="2849033"/>
                <a:ext cx="374669" cy="215911"/>
              </a:xfrm>
              <a:prstGeom prst="rect">
                <a:avLst/>
              </a:prstGeom>
            </p:spPr>
          </p:pic>
        </p:grpSp>
        <p:sp>
          <p:nvSpPr>
            <p:cNvPr id="25" name="文本框 24">
              <a:extLst>
                <a:ext uri="{FF2B5EF4-FFF2-40B4-BE49-F238E27FC236}">
                  <a16:creationId xmlns:a16="http://schemas.microsoft.com/office/drawing/2014/main" id="{1CBC948B-147E-4811-8BA4-74523F9E5BC4}"/>
                </a:ext>
              </a:extLst>
            </p:cNvPr>
            <p:cNvSpPr txBox="1"/>
            <p:nvPr/>
          </p:nvSpPr>
          <p:spPr>
            <a:xfrm>
              <a:off x="8128218" y="5343058"/>
              <a:ext cx="3606939" cy="858377"/>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标记：</a:t>
              </a:r>
              <a:r>
                <a:rPr lang="en-US" altLang="zh-CN" dirty="0">
                  <a:latin typeface="黑体" panose="02010609060101010101" pitchFamily="49" charset="-122"/>
                  <a:ea typeface="黑体" panose="02010609060101010101" pitchFamily="49" charset="-122"/>
                </a:rPr>
                <a:t>Nature communications, 2016</a:t>
              </a:r>
              <a:endParaRPr lang="zh-CN" altLang="en-US"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AFE6A85D-E090-4DCA-8284-F980DEDAE00E}"/>
                </a:ext>
              </a:extLst>
            </p:cNvPr>
            <p:cNvSpPr txBox="1"/>
            <p:nvPr/>
          </p:nvSpPr>
          <p:spPr>
            <a:xfrm>
              <a:off x="4717265" y="6720673"/>
              <a:ext cx="3606939" cy="442878"/>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计算成像：</a:t>
              </a:r>
              <a:r>
                <a:rPr lang="en-US" altLang="zh-CN" dirty="0">
                  <a:latin typeface="黑体" panose="02010609060101010101" pitchFamily="49" charset="-122"/>
                  <a:ea typeface="黑体" panose="02010609060101010101" pitchFamily="49" charset="-122"/>
                </a:rPr>
                <a:t>HD-</a:t>
              </a:r>
              <a:r>
                <a:rPr lang="en-US" altLang="zh-CN" dirty="0" err="1">
                  <a:latin typeface="黑体" panose="02010609060101010101" pitchFamily="49" charset="-122"/>
                  <a:ea typeface="黑体" panose="02010609060101010101" pitchFamily="49" charset="-122"/>
                </a:rPr>
                <a:t>fMOST</a:t>
              </a:r>
              <a:endParaRPr lang="zh-CN" altLang="en-US" dirty="0">
                <a:latin typeface="黑体" panose="02010609060101010101" pitchFamily="49" charset="-122"/>
                <a:ea typeface="黑体" panose="02010609060101010101" pitchFamily="49" charset="-122"/>
              </a:endParaRPr>
            </a:p>
          </p:txBody>
        </p:sp>
      </p:grpSp>
      <p:sp>
        <p:nvSpPr>
          <p:cNvPr id="26" name="文本框 25">
            <a:extLst>
              <a:ext uri="{FF2B5EF4-FFF2-40B4-BE49-F238E27FC236}">
                <a16:creationId xmlns:a16="http://schemas.microsoft.com/office/drawing/2014/main" id="{46FA89A6-AC67-4FD2-86AA-805A3D47AE26}"/>
              </a:ext>
            </a:extLst>
          </p:cNvPr>
          <p:cNvSpPr txBox="1"/>
          <p:nvPr/>
        </p:nvSpPr>
        <p:spPr>
          <a:xfrm>
            <a:off x="2878010" y="1014624"/>
            <a:ext cx="6435980" cy="442878"/>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华中科技大学</a:t>
            </a:r>
            <a:r>
              <a:rPr lang="en-US" altLang="zh-CN" dirty="0">
                <a:latin typeface="黑体" panose="02010609060101010101" pitchFamily="49" charset="-122"/>
                <a:ea typeface="黑体" panose="02010609060101010101" pitchFamily="49" charset="-122"/>
              </a:rPr>
              <a:t>MOST</a:t>
            </a:r>
            <a:r>
              <a:rPr lang="zh-CN" altLang="en-US" dirty="0">
                <a:latin typeface="黑体" panose="02010609060101010101" pitchFamily="49" charset="-122"/>
                <a:ea typeface="黑体" panose="02010609060101010101" pitchFamily="49" charset="-122"/>
              </a:rPr>
              <a:t>组，骆清铭院士和龚辉教授负责</a:t>
            </a:r>
            <a:endParaRPr lang="en-US" altLang="zh-CN" dirty="0">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3AE42A73-CB91-4F42-8C9B-9786B03047ED}"/>
              </a:ext>
            </a:extLst>
          </p:cNvPr>
          <p:cNvSpPr txBox="1"/>
          <p:nvPr/>
        </p:nvSpPr>
        <p:spPr>
          <a:xfrm>
            <a:off x="3086034" y="4147452"/>
            <a:ext cx="2048608" cy="369332"/>
          </a:xfrm>
          <a:prstGeom prst="rect">
            <a:avLst/>
          </a:prstGeom>
          <a:noFill/>
        </p:spPr>
        <p:txBody>
          <a:bodyPr wrap="square">
            <a:spAutoFit/>
          </a:bodyPr>
          <a:lstStyle/>
          <a:p>
            <a:r>
              <a:rPr lang="en-US" altLang="zh-CN" b="0" i="0" dirty="0">
                <a:solidFill>
                  <a:srgbClr val="282828"/>
                </a:solidFill>
                <a:effectLst/>
                <a:latin typeface="ThinSpaceFallback"/>
              </a:rPr>
              <a:t>Front. </a:t>
            </a:r>
            <a:r>
              <a:rPr lang="en-US" altLang="zh-CN" b="0" i="0" dirty="0" err="1">
                <a:solidFill>
                  <a:srgbClr val="282828"/>
                </a:solidFill>
                <a:effectLst/>
                <a:latin typeface="ThinSpaceFallback"/>
              </a:rPr>
              <a:t>Neuroanat</a:t>
            </a:r>
            <a:r>
              <a:rPr lang="en-US" altLang="zh-CN" b="0" i="0" dirty="0">
                <a:solidFill>
                  <a:srgbClr val="282828"/>
                </a:solidFill>
                <a:effectLst/>
                <a:latin typeface="ThinSpaceFallback"/>
              </a:rPr>
              <a:t>.</a:t>
            </a:r>
            <a:endParaRPr lang="zh-CN" altLang="en-US" dirty="0"/>
          </a:p>
        </p:txBody>
      </p:sp>
      <p:sp>
        <p:nvSpPr>
          <p:cNvPr id="15" name="文本框 14">
            <a:extLst>
              <a:ext uri="{FF2B5EF4-FFF2-40B4-BE49-F238E27FC236}">
                <a16:creationId xmlns:a16="http://schemas.microsoft.com/office/drawing/2014/main" id="{12625BD5-92CB-4CE1-935A-A55EDF1417C5}"/>
              </a:ext>
            </a:extLst>
          </p:cNvPr>
          <p:cNvSpPr txBox="1"/>
          <p:nvPr/>
        </p:nvSpPr>
        <p:spPr>
          <a:xfrm>
            <a:off x="2878010" y="1542203"/>
            <a:ext cx="6435980" cy="442878"/>
          </a:xfrm>
          <a:prstGeom prst="rect">
            <a:avLst/>
          </a:prstGeom>
          <a:noFill/>
        </p:spPr>
        <p:txBody>
          <a:bodyPr wrap="square">
            <a:spAutoFit/>
          </a:bodyPr>
          <a:lstStyle/>
          <a:p>
            <a:pPr algn="ctr">
              <a:lnSpc>
                <a:spcPct val="150000"/>
              </a:lnSpc>
            </a:pPr>
            <a:r>
              <a:rPr lang="en-US" altLang="zh-CN" dirty="0">
                <a:latin typeface="黑体" panose="02010609060101010101" pitchFamily="49" charset="-122"/>
                <a:ea typeface="黑体" panose="02010609060101010101" pitchFamily="49" charset="-122"/>
              </a:rPr>
              <a:t>Add </a:t>
            </a:r>
            <a:r>
              <a:rPr lang="zh-CN" altLang="en-US" dirty="0">
                <a:latin typeface="黑体" panose="02010609060101010101" pitchFamily="49" charset="-122"/>
                <a:ea typeface="黑体" panose="02010609060101010101" pitchFamily="49" charset="-122"/>
              </a:rPr>
              <a:t>项目的资金 </a:t>
            </a:r>
            <a:r>
              <a:rPr lang="en-US" altLang="zh-CN" dirty="0">
                <a:latin typeface="黑体" panose="02010609060101010101" pitchFamily="49" charset="-122"/>
                <a:ea typeface="黑体" panose="02010609060101010101" pitchFamily="49" charset="-122"/>
              </a:rPr>
              <a:t>notion</a:t>
            </a:r>
            <a:r>
              <a:rPr lang="zh-CN" altLang="en-US" dirty="0">
                <a:latin typeface="黑体" panose="02010609060101010101" pitchFamily="49" charset="-122"/>
                <a:ea typeface="黑体" panose="02010609060101010101" pitchFamily="49" charset="-122"/>
              </a:rPr>
              <a:t>搜索</a:t>
            </a:r>
            <a:endParaRPr lang="en-US" altLang="zh-CN"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670F5CE-A138-4A62-8B78-3AAAB385969A}"/>
              </a:ext>
            </a:extLst>
          </p:cNvPr>
          <p:cNvSpPr txBox="1"/>
          <p:nvPr/>
        </p:nvSpPr>
        <p:spPr>
          <a:xfrm>
            <a:off x="7790567" y="661737"/>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7372487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A5E67-C347-425E-AD7A-66510C0A57C8}"/>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数据</a:t>
            </a:r>
            <a:r>
              <a:rPr lang="zh-CN" altLang="en-US" dirty="0">
                <a:solidFill>
                  <a:schemeClr val="accent1">
                    <a:lumMod val="75000"/>
                  </a:schemeClr>
                </a:solidFill>
              </a:rPr>
              <a:t>集</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10728034" y="3826815"/>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15" name="矩形: 圆角 14">
            <a:extLst>
              <a:ext uri="{FF2B5EF4-FFF2-40B4-BE49-F238E27FC236}">
                <a16:creationId xmlns:a16="http://schemas.microsoft.com/office/drawing/2014/main" id="{E1212C54-CAFD-4707-A916-8FCA30E3E88E}"/>
              </a:ext>
            </a:extLst>
          </p:cNvPr>
          <p:cNvSpPr/>
          <p:nvPr/>
        </p:nvSpPr>
        <p:spPr>
          <a:xfrm>
            <a:off x="2472451" y="5570937"/>
            <a:ext cx="7247098"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rPr>
              <a:t>研究损伤后不同时间阶段对小鼠全脑血管的影响         </a:t>
            </a:r>
          </a:p>
        </p:txBody>
      </p:sp>
      <p:graphicFrame>
        <p:nvGraphicFramePr>
          <p:cNvPr id="17" name="表格 4">
            <a:extLst>
              <a:ext uri="{FF2B5EF4-FFF2-40B4-BE49-F238E27FC236}">
                <a16:creationId xmlns:a16="http://schemas.microsoft.com/office/drawing/2014/main" id="{790816C5-F75E-4DCA-8271-6C3E38C22067}"/>
              </a:ext>
            </a:extLst>
          </p:cNvPr>
          <p:cNvGraphicFramePr>
            <a:graphicFrameLocks noGrp="1"/>
          </p:cNvGraphicFramePr>
          <p:nvPr>
            <p:extLst>
              <p:ext uri="{D42A27DB-BD31-4B8C-83A1-F6EECF244321}">
                <p14:modId xmlns:p14="http://schemas.microsoft.com/office/powerpoint/2010/main" val="3037045099"/>
              </p:ext>
            </p:extLst>
          </p:nvPr>
        </p:nvGraphicFramePr>
        <p:xfrm>
          <a:off x="859670" y="1702537"/>
          <a:ext cx="10472660" cy="2797538"/>
        </p:xfrm>
        <a:graphic>
          <a:graphicData uri="http://schemas.openxmlformats.org/drawingml/2006/table">
            <a:tbl>
              <a:tblPr firstRow="1" bandRow="1">
                <a:tableStyleId>{5C22544A-7EE6-4342-B048-85BDC9FD1C3A}</a:tableStyleId>
              </a:tblPr>
              <a:tblGrid>
                <a:gridCol w="1609151">
                  <a:extLst>
                    <a:ext uri="{9D8B030D-6E8A-4147-A177-3AD203B41FA5}">
                      <a16:colId xmlns:a16="http://schemas.microsoft.com/office/drawing/2014/main" val="2157589634"/>
                    </a:ext>
                  </a:extLst>
                </a:gridCol>
                <a:gridCol w="1609151">
                  <a:extLst>
                    <a:ext uri="{9D8B030D-6E8A-4147-A177-3AD203B41FA5}">
                      <a16:colId xmlns:a16="http://schemas.microsoft.com/office/drawing/2014/main" val="161657867"/>
                    </a:ext>
                  </a:extLst>
                </a:gridCol>
                <a:gridCol w="1610342">
                  <a:extLst>
                    <a:ext uri="{9D8B030D-6E8A-4147-A177-3AD203B41FA5}">
                      <a16:colId xmlns:a16="http://schemas.microsoft.com/office/drawing/2014/main" val="1148745530"/>
                    </a:ext>
                  </a:extLst>
                </a:gridCol>
                <a:gridCol w="2361474">
                  <a:extLst>
                    <a:ext uri="{9D8B030D-6E8A-4147-A177-3AD203B41FA5}">
                      <a16:colId xmlns:a16="http://schemas.microsoft.com/office/drawing/2014/main" val="2335807144"/>
                    </a:ext>
                  </a:extLst>
                </a:gridCol>
                <a:gridCol w="2273282">
                  <a:extLst>
                    <a:ext uri="{9D8B030D-6E8A-4147-A177-3AD203B41FA5}">
                      <a16:colId xmlns:a16="http://schemas.microsoft.com/office/drawing/2014/main" val="50715458"/>
                    </a:ext>
                  </a:extLst>
                </a:gridCol>
                <a:gridCol w="1009260">
                  <a:extLst>
                    <a:ext uri="{9D8B030D-6E8A-4147-A177-3AD203B41FA5}">
                      <a16:colId xmlns:a16="http://schemas.microsoft.com/office/drawing/2014/main" val="1693837815"/>
                    </a:ext>
                  </a:extLst>
                </a:gridCol>
              </a:tblGrid>
              <a:tr h="690878">
                <a:tc>
                  <a:txBody>
                    <a:bodyPr/>
                    <a:lstStyle/>
                    <a:p>
                      <a:pPr algn="ctr"/>
                      <a:r>
                        <a:rPr lang="zh-CN" altLang="en-US" sz="1800" dirty="0">
                          <a:latin typeface="黑体" panose="02010609060101010101" pitchFamily="49" charset="-122"/>
                          <a:ea typeface="黑体" panose="02010609060101010101" pitchFamily="49" charset="-122"/>
                        </a:rPr>
                        <a:t>标记方法</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是否转基因</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无伤对照</a:t>
                      </a:r>
                      <a:br>
                        <a:rPr lang="en-US" altLang="zh-CN"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Healthy</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损伤后即刻处死</a:t>
                      </a:r>
                      <a:br>
                        <a:rPr lang="en-US" altLang="zh-CN"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0dpi</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损伤后</a:t>
                      </a:r>
                      <a:r>
                        <a:rPr lang="en-US" altLang="zh-CN" sz="1800" dirty="0">
                          <a:latin typeface="黑体" panose="02010609060101010101" pitchFamily="49" charset="-122"/>
                          <a:ea typeface="黑体" panose="02010609060101010101" pitchFamily="49" charset="-122"/>
                        </a:rPr>
                        <a:t>3</a:t>
                      </a:r>
                      <a:r>
                        <a:rPr lang="zh-CN" altLang="en-US" sz="1800" dirty="0">
                          <a:latin typeface="黑体" panose="02010609060101010101" pitchFamily="49" charset="-122"/>
                          <a:ea typeface="黑体" panose="02010609060101010101" pitchFamily="49" charset="-122"/>
                        </a:rPr>
                        <a:t>天处死</a:t>
                      </a:r>
                      <a:endParaRPr lang="en-US" altLang="zh-CN" sz="1800" dirty="0">
                        <a:latin typeface="黑体" panose="02010609060101010101" pitchFamily="49" charset="-122"/>
                        <a:ea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3dpi</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总数</a:t>
                      </a:r>
                    </a:p>
                  </a:txBody>
                  <a:tcPr marL="92289" marR="92289" marT="46145" marB="46145" anchor="ctr"/>
                </a:tc>
                <a:extLst>
                  <a:ext uri="{0D108BD9-81ED-4DB2-BD59-A6C34878D82A}">
                    <a16:rowId xmlns:a16="http://schemas.microsoft.com/office/drawing/2014/main" val="1344945271"/>
                  </a:ext>
                </a:extLst>
              </a:tr>
              <a:tr h="702220">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FITC</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No</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0</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10</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2794081717"/>
                  </a:ext>
                </a:extLst>
              </a:tr>
              <a:tr h="702220">
                <a:tc>
                  <a:txBody>
                    <a:bodyPr/>
                    <a:lstStyle/>
                    <a:p>
                      <a:pPr algn="ctr"/>
                      <a:r>
                        <a:rPr lang="en-US" altLang="zh-CN" sz="1800" dirty="0" err="1">
                          <a:latin typeface="Arial" panose="020B0604020202020204" pitchFamily="34" charset="0"/>
                          <a:ea typeface="黑体" panose="02010609060101010101" pitchFamily="49" charset="-122"/>
                          <a:cs typeface="Arial" panose="020B0604020202020204" pitchFamily="34" charset="0"/>
                        </a:rPr>
                        <a:t>Dylight</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Yes</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3</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6</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14</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1719832069"/>
                  </a:ext>
                </a:extLst>
              </a:tr>
              <a:tr h="702220">
                <a:tc>
                  <a:txBody>
                    <a:bodyPr/>
                    <a:lstStyle/>
                    <a:p>
                      <a:pPr algn="ctr"/>
                      <a:r>
                        <a:rPr lang="zh-CN" altLang="en-US" sz="1800" dirty="0">
                          <a:latin typeface="黑体" panose="02010609060101010101" pitchFamily="49" charset="-122"/>
                          <a:ea typeface="黑体" panose="02010609060101010101" pitchFamily="49" charset="-122"/>
                        </a:rPr>
                        <a:t>总数</a:t>
                      </a:r>
                    </a:p>
                  </a:txBody>
                  <a:tcPr marL="92289" marR="92289" marT="46145" marB="46145" anchor="ctr"/>
                </a:tc>
                <a:tc>
                  <a:txBody>
                    <a:bodyPr/>
                    <a:lstStyle/>
                    <a:p>
                      <a:pPr algn="ctr"/>
                      <a:endParaRPr lang="zh-CN" altLang="en-US" sz="1800" dirty="0">
                        <a:latin typeface="黑体" panose="02010609060101010101" pitchFamily="49" charset="-122"/>
                        <a:ea typeface="黑体" panose="02010609060101010101" pitchFamily="49" charset="-122"/>
                      </a:endParaRPr>
                    </a:p>
                  </a:txBody>
                  <a:tcPr marL="92289" marR="92289" marT="46145" marB="46145" anchor="ctr">
                    <a:lnTlToBr w="12700" cap="flat" cmpd="sng" algn="ctr">
                      <a:solidFill>
                        <a:schemeClr val="tx1"/>
                      </a:solidFill>
                      <a:prstDash val="solid"/>
                      <a:round/>
                      <a:headEnd type="none" w="med" len="med"/>
                      <a:tailEnd type="none" w="med" len="med"/>
                    </a:lnTlToBr>
                  </a:tcP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8</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11</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24</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1852934529"/>
                  </a:ext>
                </a:extLst>
              </a:tr>
            </a:tbl>
          </a:graphicData>
        </a:graphic>
      </p:graphicFrame>
      <p:sp>
        <p:nvSpPr>
          <p:cNvPr id="14" name="文本框 13">
            <a:extLst>
              <a:ext uri="{FF2B5EF4-FFF2-40B4-BE49-F238E27FC236}">
                <a16:creationId xmlns:a16="http://schemas.microsoft.com/office/drawing/2014/main" id="{B00CAB39-72CD-4FF8-8097-D7873D3F593E}"/>
              </a:ext>
            </a:extLst>
          </p:cNvPr>
          <p:cNvSpPr txBox="1"/>
          <p:nvPr/>
        </p:nvSpPr>
        <p:spPr>
          <a:xfrm>
            <a:off x="9224061" y="4666174"/>
            <a:ext cx="2108269" cy="369332"/>
          </a:xfrm>
          <a:prstGeom prst="rect">
            <a:avLst/>
          </a:prstGeom>
          <a:noFill/>
        </p:spPr>
        <p:txBody>
          <a:bodyPr wrap="none">
            <a:spAutoFit/>
          </a:bodyPr>
          <a:lstStyle/>
          <a:p>
            <a:r>
              <a:rPr lang="en-US" altLang="zh-CN" dirty="0">
                <a:latin typeface="Arial" panose="020B0604020202020204" pitchFamily="34" charset="0"/>
                <a:cs typeface="Arial" panose="020B0604020202020204" pitchFamily="34" charset="0"/>
              </a:rPr>
              <a:t>dpi: day post injury</a:t>
            </a:r>
            <a:endParaRPr lang="zh-CN" altLang="en-US" dirty="0">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B29850FF-C2D5-4972-8C89-3E8163740AF0}"/>
              </a:ext>
            </a:extLst>
          </p:cNvPr>
          <p:cNvSpPr>
            <a:spLocks noGrp="1"/>
          </p:cNvSpPr>
          <p:nvPr>
            <p:ph type="sldNum" sz="quarter" idx="10"/>
          </p:nvPr>
        </p:nvSpPr>
        <p:spPr/>
        <p:txBody>
          <a:bodyPr/>
          <a:lstStyle/>
          <a:p>
            <a:fld id="{9F26C4DD-4A95-4F81-AFEF-BB17C8CA0BCE}" type="slidenum">
              <a:rPr lang="zh-CN" altLang="en-US" smtClean="0"/>
              <a:pPr/>
              <a:t>13</a:t>
            </a:fld>
            <a:endParaRPr lang="zh-CN" altLang="en-US" dirty="0"/>
          </a:p>
        </p:txBody>
      </p:sp>
    </p:spTree>
    <p:custDataLst>
      <p:tags r:id="rId1"/>
    </p:custDataLst>
    <p:extLst>
      <p:ext uri="{BB962C8B-B14F-4D97-AF65-F5344CB8AC3E}">
        <p14:creationId xmlns:p14="http://schemas.microsoft.com/office/powerpoint/2010/main" val="343316215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数据特征</a:t>
            </a:r>
            <a:endParaRPr lang="zh-CN" altLang="en-US" dirty="0"/>
          </a:p>
        </p:txBody>
      </p:sp>
      <p:pic>
        <p:nvPicPr>
          <p:cNvPr id="26" name="图片 25">
            <a:extLst>
              <a:ext uri="{FF2B5EF4-FFF2-40B4-BE49-F238E27FC236}">
                <a16:creationId xmlns:a16="http://schemas.microsoft.com/office/drawing/2014/main" id="{6657423D-C577-4A50-95B0-9E06EC7CA78B}"/>
              </a:ext>
            </a:extLst>
          </p:cNvPr>
          <p:cNvPicPr/>
          <p:nvPr/>
        </p:nvPicPr>
        <p:blipFill rotWithShape="1">
          <a:blip r:embed="rId4">
            <a:extLst>
              <a:ext uri="{28A0092B-C50C-407E-A947-70E740481C1C}">
                <a14:useLocalDpi xmlns:a14="http://schemas.microsoft.com/office/drawing/2010/main" val="0"/>
              </a:ext>
            </a:extLst>
          </a:blip>
          <a:srcRect l="129" t="-1288" r="-129" b="12805"/>
          <a:stretch/>
        </p:blipFill>
        <p:spPr bwMode="auto">
          <a:xfrm>
            <a:off x="1017693" y="1557867"/>
            <a:ext cx="5252825" cy="2543810"/>
          </a:xfrm>
          <a:prstGeom prst="rect">
            <a:avLst/>
          </a:prstGeom>
          <a:noFill/>
          <a:ln>
            <a:noFill/>
          </a:ln>
          <a:extLst>
            <a:ext uri="{53640926-AAD7-44D8-BBD7-CCE9431645EC}">
              <a14:shadowObscured xmlns:a14="http://schemas.microsoft.com/office/drawing/2010/main"/>
            </a:ext>
          </a:extLst>
        </p:spPr>
      </p:pic>
      <p:sp>
        <p:nvSpPr>
          <p:cNvPr id="28" name="文本框 27">
            <a:extLst>
              <a:ext uri="{FF2B5EF4-FFF2-40B4-BE49-F238E27FC236}">
                <a16:creationId xmlns:a16="http://schemas.microsoft.com/office/drawing/2014/main" id="{56F20BEC-3D6A-4025-90F8-3051A9FA89A5}"/>
              </a:ext>
            </a:extLst>
          </p:cNvPr>
          <p:cNvSpPr txBox="1"/>
          <p:nvPr/>
        </p:nvSpPr>
        <p:spPr>
          <a:xfrm>
            <a:off x="6947537" y="2539803"/>
            <a:ext cx="1784877" cy="1135375"/>
          </a:xfrm>
          <a:prstGeom prst="rect">
            <a:avLst/>
          </a:prstGeom>
          <a:noFill/>
        </p:spPr>
        <p:txBody>
          <a:bodyPr wrap="square">
            <a:spAutoFit/>
          </a:bodyPr>
          <a:lstStyle/>
          <a:p>
            <a:pPr>
              <a:lnSpc>
                <a:spcPct val="150000"/>
              </a:lnSpc>
            </a:pPr>
            <a:r>
              <a:rPr lang="en-US" altLang="zh-CN" sz="1800" kern="100" dirty="0" err="1">
                <a:effectLst/>
                <a:latin typeface="Arial" panose="020B0604020202020204" pitchFamily="34" charset="0"/>
                <a:ea typeface="黑体" panose="02010609060101010101" pitchFamily="49" charset="-122"/>
                <a:cs typeface="Arial" panose="020B0604020202020204" pitchFamily="34" charset="0"/>
              </a:rPr>
              <a:t>Dylight</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r>
              <a:rPr lang="zh-CN" altLang="en-US" kern="100" dirty="0">
                <a:latin typeface="黑体" panose="02010609060101010101" pitchFamily="49" charset="-122"/>
                <a:ea typeface="黑体" panose="02010609060101010101" pitchFamily="49" charset="-122"/>
                <a:cs typeface="Times New Roman" panose="02020603050405020304" pitchFamily="18" charset="0"/>
              </a:rPr>
              <a:t>信号</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整体偏暗</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部分血管中空</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29" name="文本框 28">
            <a:extLst>
              <a:ext uri="{FF2B5EF4-FFF2-40B4-BE49-F238E27FC236}">
                <a16:creationId xmlns:a16="http://schemas.microsoft.com/office/drawing/2014/main" id="{7447EC0E-9C9A-47BE-8A4E-40A2B4EC25DA}"/>
              </a:ext>
            </a:extLst>
          </p:cNvPr>
          <p:cNvSpPr txBox="1"/>
          <p:nvPr/>
        </p:nvSpPr>
        <p:spPr>
          <a:xfrm>
            <a:off x="1017693" y="4101677"/>
            <a:ext cx="2512906"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Arial" panose="020B0604020202020204" pitchFamily="34" charset="0"/>
              </a:rPr>
              <a:t>FITC</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id="{78E93CF7-0233-4CD8-B355-8514C5095F8D}"/>
              </a:ext>
            </a:extLst>
          </p:cNvPr>
          <p:cNvSpPr txBox="1"/>
          <p:nvPr/>
        </p:nvSpPr>
        <p:spPr>
          <a:xfrm>
            <a:off x="3757612" y="4101492"/>
            <a:ext cx="2512906" cy="369332"/>
          </a:xfrm>
          <a:prstGeom prst="rect">
            <a:avLst/>
          </a:prstGeom>
          <a:noFill/>
        </p:spPr>
        <p:txBody>
          <a:bodyPr wrap="square">
            <a:spAutoFit/>
          </a:bodyPr>
          <a:lstStyle/>
          <a:p>
            <a:pPr algn="ctr"/>
            <a:r>
              <a:rPr lang="en-US" altLang="zh-CN" dirty="0" err="1">
                <a:latin typeface="Arial" panose="020B0604020202020204" pitchFamily="34" charset="0"/>
                <a:ea typeface="黑体" panose="02010609060101010101" pitchFamily="49" charset="-122"/>
                <a:cs typeface="Arial" panose="020B0604020202020204" pitchFamily="34" charset="0"/>
              </a:rPr>
              <a:t>Dylight</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42" name="图片 41">
            <a:extLst>
              <a:ext uri="{FF2B5EF4-FFF2-40B4-BE49-F238E27FC236}">
                <a16:creationId xmlns:a16="http://schemas.microsoft.com/office/drawing/2014/main" id="{18D2EF88-12DA-4C1E-81EE-67087AA50ED7}"/>
              </a:ext>
            </a:extLst>
          </p:cNvPr>
          <p:cNvPicPr/>
          <p:nvPr/>
        </p:nvPicPr>
        <p:blipFill rotWithShape="1">
          <a:blip r:embed="rId5">
            <a:extLst>
              <a:ext uri="{28A0092B-C50C-407E-A947-70E740481C1C}">
                <a14:useLocalDpi xmlns:a14="http://schemas.microsoft.com/office/drawing/2010/main" val="0"/>
              </a:ext>
            </a:extLst>
          </a:blip>
          <a:srcRect t="2523"/>
          <a:stretch/>
        </p:blipFill>
        <p:spPr bwMode="auto">
          <a:xfrm>
            <a:off x="541866" y="4816945"/>
            <a:ext cx="5792892" cy="1554010"/>
          </a:xfrm>
          <a:prstGeom prst="rect">
            <a:avLst/>
          </a:prstGeom>
          <a:noFill/>
          <a:ln>
            <a:noFill/>
          </a:ln>
          <a:extLst>
            <a:ext uri="{53640926-AAD7-44D8-BBD7-CCE9431645EC}">
              <a14:shadowObscured xmlns:a14="http://schemas.microsoft.com/office/drawing/2010/main"/>
            </a:ext>
          </a:extLst>
        </p:spPr>
      </p:pic>
      <p:sp>
        <p:nvSpPr>
          <p:cNvPr id="44" name="文本框 43">
            <a:extLst>
              <a:ext uri="{FF2B5EF4-FFF2-40B4-BE49-F238E27FC236}">
                <a16:creationId xmlns:a16="http://schemas.microsoft.com/office/drawing/2014/main" id="{0DF57A11-9975-4F3E-9418-286A3BCA4AEE}"/>
              </a:ext>
            </a:extLst>
          </p:cNvPr>
          <p:cNvSpPr txBox="1"/>
          <p:nvPr/>
        </p:nvSpPr>
        <p:spPr>
          <a:xfrm>
            <a:off x="7071360" y="5026262"/>
            <a:ext cx="1720427" cy="784830"/>
          </a:xfrm>
          <a:prstGeom prst="rect">
            <a:avLst/>
          </a:prstGeom>
          <a:noFill/>
        </p:spPr>
        <p:txBody>
          <a:bodyPr wrap="square">
            <a:spAutoFit/>
          </a:bodyPr>
          <a:lstStyle/>
          <a:p>
            <a:pPr>
              <a:lnSpc>
                <a:spcPct val="150000"/>
              </a:lnSpc>
            </a:pPr>
            <a:r>
              <a:rPr lang="en-US" altLang="zh-CN" sz="1800" kern="100" dirty="0">
                <a:effectLst/>
                <a:latin typeface="Arial" panose="020B0604020202020204" pitchFamily="34" charset="0"/>
                <a:ea typeface="黑体" panose="02010609060101010101" pitchFamily="49" charset="-122"/>
                <a:cs typeface="Arial" panose="020B0604020202020204" pitchFamily="34" charset="0"/>
              </a:rPr>
              <a:t>FITC</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r>
              <a:rPr lang="zh-CN" altLang="en-US" kern="100" dirty="0">
                <a:latin typeface="黑体" panose="02010609060101010101" pitchFamily="49" charset="-122"/>
                <a:ea typeface="黑体" panose="02010609060101010101" pitchFamily="49" charset="-122"/>
                <a:cs typeface="Times New Roman" panose="02020603050405020304" pitchFamily="18" charset="0"/>
              </a:rPr>
              <a:t>伪影严重</a:t>
            </a:r>
            <a:endParaRPr lang="zh-CN" altLang="en-US" b="1" dirty="0">
              <a:latin typeface="黑体" panose="02010609060101010101" pitchFamily="49" charset="-122"/>
              <a:ea typeface="黑体" panose="02010609060101010101" pitchFamily="49" charset="-122"/>
            </a:endParaRPr>
          </a:p>
        </p:txBody>
      </p:sp>
      <p:sp>
        <p:nvSpPr>
          <p:cNvPr id="46" name="矩形: 圆角 45">
            <a:extLst>
              <a:ext uri="{FF2B5EF4-FFF2-40B4-BE49-F238E27FC236}">
                <a16:creationId xmlns:a16="http://schemas.microsoft.com/office/drawing/2014/main" id="{9CF4010F-DE15-44DF-BDDD-855B5BADBD6B}"/>
              </a:ext>
            </a:extLst>
          </p:cNvPr>
          <p:cNvSpPr/>
          <p:nvPr/>
        </p:nvSpPr>
        <p:spPr>
          <a:xfrm>
            <a:off x="10131213" y="5126691"/>
            <a:ext cx="1832295" cy="784830"/>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黑体" panose="02010609060101010101" pitchFamily="49" charset="-122"/>
                <a:ea typeface="黑体" panose="02010609060101010101" pitchFamily="49" charset="-122"/>
              </a:rPr>
              <a:t>血管重建困难</a:t>
            </a:r>
            <a:endParaRPr lang="zh-CN" altLang="en-US" b="1" dirty="0">
              <a:solidFill>
                <a:schemeClr val="tx1"/>
              </a:solidFill>
              <a:latin typeface="黑体" panose="02010609060101010101" pitchFamily="49" charset="-122"/>
              <a:ea typeface="黑体" panose="02010609060101010101" pitchFamily="49" charset="-122"/>
            </a:endParaRPr>
          </a:p>
        </p:txBody>
      </p:sp>
      <p:sp>
        <p:nvSpPr>
          <p:cNvPr id="47" name="箭头: 下 46">
            <a:extLst>
              <a:ext uri="{FF2B5EF4-FFF2-40B4-BE49-F238E27FC236}">
                <a16:creationId xmlns:a16="http://schemas.microsoft.com/office/drawing/2014/main" id="{8A71BBA7-98F1-45D4-8411-60DC47E05528}"/>
              </a:ext>
            </a:extLst>
          </p:cNvPr>
          <p:cNvSpPr/>
          <p:nvPr/>
        </p:nvSpPr>
        <p:spPr>
          <a:xfrm rot="16200000">
            <a:off x="9213932" y="4895308"/>
            <a:ext cx="324568" cy="1351674"/>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9657CB9C-204D-4438-88B5-47B1A2DF7654}"/>
              </a:ext>
            </a:extLst>
          </p:cNvPr>
          <p:cNvSpPr txBox="1"/>
          <p:nvPr/>
        </p:nvSpPr>
        <p:spPr>
          <a:xfrm>
            <a:off x="6881710" y="1557867"/>
            <a:ext cx="1789902" cy="442878"/>
          </a:xfrm>
          <a:prstGeom prst="rect">
            <a:avLst/>
          </a:prstGeom>
          <a:noFill/>
        </p:spPr>
        <p:txBody>
          <a:bodyPr wrap="square">
            <a:spAutoFit/>
          </a:bodyPr>
          <a:lstStyle/>
          <a:p>
            <a:pPr>
              <a:lnSpc>
                <a:spcPct val="150000"/>
              </a:lnSpc>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部分血管碎片化</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2C06D672-3A3B-4F68-BAC5-5CAFAAC859CD}"/>
              </a:ext>
            </a:extLst>
          </p:cNvPr>
          <p:cNvPicPr>
            <a:picLocks noChangeAspect="1"/>
          </p:cNvPicPr>
          <p:nvPr/>
        </p:nvPicPr>
        <p:blipFill rotWithShape="1">
          <a:blip r:embed="rId6"/>
          <a:srcRect l="23296" t="43294" r="57335" b="25306"/>
          <a:stretch/>
        </p:blipFill>
        <p:spPr>
          <a:xfrm>
            <a:off x="9566438" y="1571319"/>
            <a:ext cx="1784877" cy="2044216"/>
          </a:xfrm>
          <a:prstGeom prst="rect">
            <a:avLst/>
          </a:prstGeom>
        </p:spPr>
      </p:pic>
      <p:sp>
        <p:nvSpPr>
          <p:cNvPr id="50" name="箭头: 下 49">
            <a:extLst>
              <a:ext uri="{FF2B5EF4-FFF2-40B4-BE49-F238E27FC236}">
                <a16:creationId xmlns:a16="http://schemas.microsoft.com/office/drawing/2014/main" id="{1CE536F3-DC63-4188-8436-3DF03E71DB27}"/>
              </a:ext>
            </a:extLst>
          </p:cNvPr>
          <p:cNvSpPr/>
          <p:nvPr/>
        </p:nvSpPr>
        <p:spPr>
          <a:xfrm rot="16200000">
            <a:off x="6500982" y="2976121"/>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下 50">
            <a:extLst>
              <a:ext uri="{FF2B5EF4-FFF2-40B4-BE49-F238E27FC236}">
                <a16:creationId xmlns:a16="http://schemas.microsoft.com/office/drawing/2014/main" id="{91B75CC9-233E-45A5-9F66-732A82621224}"/>
              </a:ext>
            </a:extLst>
          </p:cNvPr>
          <p:cNvSpPr/>
          <p:nvPr/>
        </p:nvSpPr>
        <p:spPr>
          <a:xfrm rot="16200000">
            <a:off x="6514529" y="5337108"/>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下 51">
            <a:extLst>
              <a:ext uri="{FF2B5EF4-FFF2-40B4-BE49-F238E27FC236}">
                <a16:creationId xmlns:a16="http://schemas.microsoft.com/office/drawing/2014/main" id="{34B3F996-311E-441E-B025-03AAB9E25385}"/>
              </a:ext>
            </a:extLst>
          </p:cNvPr>
          <p:cNvSpPr/>
          <p:nvPr/>
        </p:nvSpPr>
        <p:spPr>
          <a:xfrm rot="5400000">
            <a:off x="8930971" y="1707780"/>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0B427FA4-974B-49B3-95D6-C3BB0F3F2B5C}"/>
              </a:ext>
            </a:extLst>
          </p:cNvPr>
          <p:cNvSpPr/>
          <p:nvPr/>
        </p:nvSpPr>
        <p:spPr>
          <a:xfrm>
            <a:off x="6881710" y="1618827"/>
            <a:ext cx="1730687" cy="457200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6E689836-FB41-460C-822A-A33ABE80C354}"/>
              </a:ext>
            </a:extLst>
          </p:cNvPr>
          <p:cNvSpPr>
            <a:spLocks noGrp="1"/>
          </p:cNvSpPr>
          <p:nvPr>
            <p:ph type="sldNum" sz="quarter" idx="10"/>
          </p:nvPr>
        </p:nvSpPr>
        <p:spPr/>
        <p:txBody>
          <a:bodyPr/>
          <a:lstStyle/>
          <a:p>
            <a:fld id="{9F26C4DD-4A95-4F81-AFEF-BB17C8CA0BCE}" type="slidenum">
              <a:rPr lang="zh-CN" altLang="en-US" smtClean="0"/>
              <a:pPr/>
              <a:t>14</a:t>
            </a:fld>
            <a:endParaRPr lang="zh-CN" altLang="en-US" dirty="0"/>
          </a:p>
        </p:txBody>
      </p:sp>
    </p:spTree>
    <p:custDataLst>
      <p:tags r:id="rId1"/>
    </p:custDataLst>
    <p:extLst>
      <p:ext uri="{BB962C8B-B14F-4D97-AF65-F5344CB8AC3E}">
        <p14:creationId xmlns:p14="http://schemas.microsoft.com/office/powerpoint/2010/main" val="117111034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预处理</a:t>
            </a:r>
            <a:endParaRPr lang="zh-CN" altLang="en-US" dirty="0"/>
          </a:p>
        </p:txBody>
      </p:sp>
      <p:pic>
        <p:nvPicPr>
          <p:cNvPr id="18" name="图片 17">
            <a:extLst>
              <a:ext uri="{FF2B5EF4-FFF2-40B4-BE49-F238E27FC236}">
                <a16:creationId xmlns:a16="http://schemas.microsoft.com/office/drawing/2014/main" id="{0131DB06-7E01-4052-96F1-EE5FD2A5B96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47375" y="1694614"/>
            <a:ext cx="4256830" cy="3520758"/>
          </a:xfrm>
          <a:prstGeom prst="rect">
            <a:avLst/>
          </a:prstGeom>
          <a:noFill/>
          <a:ln>
            <a:noFill/>
          </a:ln>
        </p:spPr>
      </p:pic>
      <p:pic>
        <p:nvPicPr>
          <p:cNvPr id="19" name="图片 18">
            <a:extLst>
              <a:ext uri="{FF2B5EF4-FFF2-40B4-BE49-F238E27FC236}">
                <a16:creationId xmlns:a16="http://schemas.microsoft.com/office/drawing/2014/main" id="{403A0434-C88C-4C34-92EC-A79995B71C9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809108" y="1694614"/>
            <a:ext cx="3824300" cy="3520758"/>
          </a:xfrm>
          <a:prstGeom prst="rect">
            <a:avLst/>
          </a:prstGeom>
          <a:noFill/>
          <a:ln>
            <a:noFill/>
          </a:ln>
        </p:spPr>
      </p:pic>
      <p:sp>
        <p:nvSpPr>
          <p:cNvPr id="22" name="文本框 21">
            <a:extLst>
              <a:ext uri="{FF2B5EF4-FFF2-40B4-BE49-F238E27FC236}">
                <a16:creationId xmlns:a16="http://schemas.microsoft.com/office/drawing/2014/main" id="{A9425604-D3E0-4B6B-8652-C6621E64D53B}"/>
              </a:ext>
            </a:extLst>
          </p:cNvPr>
          <p:cNvSpPr txBox="1"/>
          <p:nvPr/>
        </p:nvSpPr>
        <p:spPr>
          <a:xfrm>
            <a:off x="1347375" y="5365255"/>
            <a:ext cx="4256830" cy="369332"/>
          </a:xfrm>
          <a:prstGeom prst="rect">
            <a:avLst/>
          </a:prstGeom>
          <a:noFill/>
        </p:spPr>
        <p:txBody>
          <a:bodyPr wrap="square">
            <a:spAutoFit/>
          </a:bodyPr>
          <a:lstStyle/>
          <a:p>
            <a:pPr algn="ct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脑轮廓外信号去除</a:t>
            </a:r>
            <a:endParaRPr lang="zh-CN" altLang="en-US" dirty="0">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561041FC-34E0-483F-A595-EB5E1184EC46}"/>
              </a:ext>
            </a:extLst>
          </p:cNvPr>
          <p:cNvSpPr txBox="1"/>
          <p:nvPr/>
        </p:nvSpPr>
        <p:spPr>
          <a:xfrm>
            <a:off x="6809108" y="5351934"/>
            <a:ext cx="3824299" cy="369332"/>
          </a:xfrm>
          <a:prstGeom prst="rect">
            <a:avLst/>
          </a:prstGeom>
          <a:noFill/>
        </p:spPr>
        <p:txBody>
          <a:bodyPr wrap="square">
            <a:spAutoFit/>
          </a:bodyPr>
          <a:lstStyle/>
          <a:p>
            <a:pPr algn="ct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检查数据错位</a:t>
            </a:r>
            <a:endParaRPr lang="zh-CN" altLang="en-US"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397128A4-E5AA-4765-B1C4-64A6FE09001D}"/>
              </a:ext>
            </a:extLst>
          </p:cNvPr>
          <p:cNvSpPr>
            <a:spLocks noGrp="1"/>
          </p:cNvSpPr>
          <p:nvPr>
            <p:ph type="sldNum" sz="quarter" idx="10"/>
          </p:nvPr>
        </p:nvSpPr>
        <p:spPr/>
        <p:txBody>
          <a:bodyPr/>
          <a:lstStyle/>
          <a:p>
            <a:fld id="{9F26C4DD-4A95-4F81-AFEF-BB17C8CA0BCE}" type="slidenum">
              <a:rPr lang="zh-CN" altLang="en-US" smtClean="0"/>
              <a:pPr/>
              <a:t>15</a:t>
            </a:fld>
            <a:endParaRPr lang="zh-CN" altLang="en-US" dirty="0"/>
          </a:p>
        </p:txBody>
      </p:sp>
      <p:sp>
        <p:nvSpPr>
          <p:cNvPr id="8" name="矩形: 圆角 7">
            <a:extLst>
              <a:ext uri="{FF2B5EF4-FFF2-40B4-BE49-F238E27FC236}">
                <a16:creationId xmlns:a16="http://schemas.microsoft.com/office/drawing/2014/main" id="{3D4CA643-1646-426C-90B1-AC2FA7A770CF}"/>
              </a:ext>
            </a:extLst>
          </p:cNvPr>
          <p:cNvSpPr/>
          <p:nvPr/>
        </p:nvSpPr>
        <p:spPr>
          <a:xfrm>
            <a:off x="2112409" y="5938837"/>
            <a:ext cx="2726762"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去除</a:t>
            </a:r>
            <a:r>
              <a:rPr lang="zh-CN" altLang="zh-CN" sz="20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背景信号</a:t>
            </a:r>
            <a:r>
              <a:rPr lang="zh-CN" altLang="en-US" sz="20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干扰</a:t>
            </a:r>
            <a:endParaRPr lang="zh-CN" altLang="en-US"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ED6F1AA1-68A0-44E3-8645-2E00BB001BCC}"/>
              </a:ext>
            </a:extLst>
          </p:cNvPr>
          <p:cNvSpPr/>
          <p:nvPr/>
        </p:nvSpPr>
        <p:spPr>
          <a:xfrm>
            <a:off x="7352831" y="5938837"/>
            <a:ext cx="2726762"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消除错位问题</a:t>
            </a:r>
            <a:endParaRPr lang="zh-CN" altLang="en-US" sz="14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63468033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图像标注</a:t>
            </a:r>
            <a:endParaRPr lang="zh-CN" altLang="en-US" dirty="0"/>
          </a:p>
        </p:txBody>
      </p:sp>
      <p:pic>
        <p:nvPicPr>
          <p:cNvPr id="8" name="图片 7">
            <a:extLst>
              <a:ext uri="{FF2B5EF4-FFF2-40B4-BE49-F238E27FC236}">
                <a16:creationId xmlns:a16="http://schemas.microsoft.com/office/drawing/2014/main" id="{8DAAA69B-AEAE-4158-8F03-7C8FDBAACABE}"/>
              </a:ext>
            </a:extLst>
          </p:cNvPr>
          <p:cNvPicPr/>
          <p:nvPr/>
        </p:nvPicPr>
        <p:blipFill rotWithShape="1">
          <a:blip r:embed="rId4">
            <a:extLst>
              <a:ext uri="{28A0092B-C50C-407E-A947-70E740481C1C}">
                <a14:useLocalDpi xmlns:a14="http://schemas.microsoft.com/office/drawing/2010/main" val="0"/>
              </a:ext>
            </a:extLst>
          </a:blip>
          <a:srcRect b="57632"/>
          <a:stretch/>
        </p:blipFill>
        <p:spPr bwMode="auto">
          <a:xfrm>
            <a:off x="1985029" y="1188720"/>
            <a:ext cx="8385493" cy="2003213"/>
          </a:xfrm>
          <a:prstGeom prst="rect">
            <a:avLst/>
          </a:prstGeom>
          <a:noFill/>
          <a:ln>
            <a:noFill/>
          </a:ln>
          <a:extLst>
            <a:ext uri="{53640926-AAD7-44D8-BBD7-CCE9431645EC}">
              <a14:shadowObscured xmlns:a14="http://schemas.microsoft.com/office/drawing/2010/main"/>
            </a:ext>
          </a:extLst>
        </p:spPr>
      </p:pic>
      <p:pic>
        <p:nvPicPr>
          <p:cNvPr id="12" name="图片 11">
            <a:extLst>
              <a:ext uri="{FF2B5EF4-FFF2-40B4-BE49-F238E27FC236}">
                <a16:creationId xmlns:a16="http://schemas.microsoft.com/office/drawing/2014/main" id="{307DF820-D642-4C62-AFBA-DA5B4B246FD4}"/>
              </a:ext>
            </a:extLst>
          </p:cNvPr>
          <p:cNvPicPr/>
          <p:nvPr/>
        </p:nvPicPr>
        <p:blipFill rotWithShape="1">
          <a:blip r:embed="rId4">
            <a:extLst>
              <a:ext uri="{28A0092B-C50C-407E-A947-70E740481C1C}">
                <a14:useLocalDpi xmlns:a14="http://schemas.microsoft.com/office/drawing/2010/main" val="0"/>
              </a:ext>
            </a:extLst>
          </a:blip>
          <a:srcRect t="48057" b="7713"/>
          <a:stretch/>
        </p:blipFill>
        <p:spPr bwMode="auto">
          <a:xfrm>
            <a:off x="1985029" y="3578013"/>
            <a:ext cx="8385493" cy="2091267"/>
          </a:xfrm>
          <a:prstGeom prst="rect">
            <a:avLst/>
          </a:prstGeom>
          <a:noFill/>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85604A28-5687-4006-9A76-97E600DC738B}"/>
              </a:ext>
            </a:extLst>
          </p:cNvPr>
          <p:cNvSpPr txBox="1"/>
          <p:nvPr/>
        </p:nvSpPr>
        <p:spPr>
          <a:xfrm>
            <a:off x="3121309" y="3200307"/>
            <a:ext cx="6112932" cy="369332"/>
          </a:xfrm>
          <a:prstGeom prst="rect">
            <a:avLst/>
          </a:prstGeom>
          <a:noFill/>
        </p:spPr>
        <p:txBody>
          <a:bodyPr wrap="square">
            <a:spAutoFit/>
          </a:bodyPr>
          <a:lstStyle/>
          <a:p>
            <a:pPr algn="ctr"/>
            <a:r>
              <a:rPr lang="zh-CN" altLang="en-US" sz="1800" kern="100" dirty="0">
                <a:effectLst/>
                <a:latin typeface="黑体" panose="02010609060101010101" pitchFamily="49" charset="-122"/>
                <a:ea typeface="黑体" panose="02010609060101010101" pitchFamily="49" charset="-122"/>
              </a:rPr>
              <a:t>原始图像数据集</a:t>
            </a:r>
            <a:endParaRPr lang="zh-CN" altLang="en-US"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2D0BC45B-D5B5-4366-8327-EB26408A91C6}"/>
              </a:ext>
            </a:extLst>
          </p:cNvPr>
          <p:cNvSpPr txBox="1"/>
          <p:nvPr/>
        </p:nvSpPr>
        <p:spPr>
          <a:xfrm>
            <a:off x="3121309" y="5669280"/>
            <a:ext cx="6112932" cy="369332"/>
          </a:xfrm>
          <a:prstGeom prst="rect">
            <a:avLst/>
          </a:prstGeom>
          <a:noFill/>
        </p:spPr>
        <p:txBody>
          <a:bodyPr wrap="square">
            <a:spAutoFit/>
          </a:bodyPr>
          <a:lstStyle/>
          <a:p>
            <a:pPr algn="ctr"/>
            <a:r>
              <a:rPr lang="zh-CN" altLang="en-US" kern="100" dirty="0">
                <a:latin typeface="黑体" panose="02010609060101010101" pitchFamily="49" charset="-122"/>
                <a:ea typeface="黑体" panose="02010609060101010101" pitchFamily="49" charset="-122"/>
              </a:rPr>
              <a:t>标注</a:t>
            </a:r>
            <a:r>
              <a:rPr lang="zh-CN" altLang="en-US" sz="1800" kern="100" dirty="0">
                <a:effectLst/>
                <a:latin typeface="黑体" panose="02010609060101010101" pitchFamily="49" charset="-122"/>
                <a:ea typeface="黑体" panose="02010609060101010101" pitchFamily="49" charset="-122"/>
              </a:rPr>
              <a:t>图像数据集</a:t>
            </a:r>
            <a:endParaRPr lang="zh-CN" altLang="en-US"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16</a:t>
            </a:fld>
            <a:endParaRPr lang="zh-CN" altLang="en-US" dirty="0"/>
          </a:p>
        </p:txBody>
      </p:sp>
      <p:sp>
        <p:nvSpPr>
          <p:cNvPr id="18" name="矩形: 圆角 17">
            <a:extLst>
              <a:ext uri="{FF2B5EF4-FFF2-40B4-BE49-F238E27FC236}">
                <a16:creationId xmlns:a16="http://schemas.microsoft.com/office/drawing/2014/main" id="{5469F164-3427-4F69-880B-683EB074BF5A}"/>
              </a:ext>
            </a:extLst>
          </p:cNvPr>
          <p:cNvSpPr/>
          <p:nvPr/>
        </p:nvSpPr>
        <p:spPr>
          <a:xfrm>
            <a:off x="1284043" y="6073853"/>
            <a:ext cx="5362084"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tx1"/>
                </a:solidFill>
                <a:effectLst/>
                <a:latin typeface="黑体" panose="02010609060101010101" pitchFamily="49" charset="-122"/>
                <a:ea typeface="黑体" panose="02010609060101010101" pitchFamily="49" charset="-122"/>
              </a:rPr>
              <a:t>共标注</a:t>
            </a:r>
            <a:r>
              <a:rPr lang="en-US" altLang="zh-CN" sz="2000" b="1" kern="100" dirty="0">
                <a:solidFill>
                  <a:schemeClr val="tx1"/>
                </a:solidFill>
                <a:effectLst/>
                <a:latin typeface="Arial" panose="020B0604020202020204" pitchFamily="34" charset="0"/>
                <a:ea typeface="黑体" panose="02010609060101010101" pitchFamily="49" charset="-122"/>
              </a:rPr>
              <a:t>473</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2000" b="1" kern="100" dirty="0">
                <a:solidFill>
                  <a:schemeClr val="tx1"/>
                </a:solidFill>
                <a:effectLst/>
                <a:latin typeface="Arial" panose="020B0604020202020204" pitchFamily="34" charset="0"/>
                <a:ea typeface="黑体" panose="02010609060101010101" pitchFamily="49" charset="-122"/>
                <a:cs typeface="Arial" panose="020B0604020202020204" pitchFamily="34" charset="0"/>
              </a:rPr>
              <a:t>160×160×160</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的数据块</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19" name="矩形: 圆角 18">
            <a:extLst>
              <a:ext uri="{FF2B5EF4-FFF2-40B4-BE49-F238E27FC236}">
                <a16:creationId xmlns:a16="http://schemas.microsoft.com/office/drawing/2014/main" id="{D43FD7B1-AE8A-47D2-9FC3-62A222B0C5A8}"/>
              </a:ext>
            </a:extLst>
          </p:cNvPr>
          <p:cNvSpPr/>
          <p:nvPr/>
        </p:nvSpPr>
        <p:spPr>
          <a:xfrm>
            <a:off x="7456449" y="6073854"/>
            <a:ext cx="4307229"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zh-CN" altLang="en-US" sz="2000" b="1" kern="100" dirty="0">
                <a:solidFill>
                  <a:schemeClr val="tx1"/>
                </a:solidFill>
                <a:latin typeface="黑体" panose="02010609060101010101" pitchFamily="49" charset="-122"/>
                <a:ea typeface="黑体" panose="02010609060101010101" pitchFamily="49" charset="-122"/>
              </a:rPr>
              <a:t>自动寻找区域小的位置并进行检查</a:t>
            </a:r>
          </a:p>
        </p:txBody>
      </p:sp>
    </p:spTree>
    <p:custDataLst>
      <p:tags r:id="rId1"/>
    </p:custDataLst>
    <p:extLst>
      <p:ext uri="{BB962C8B-B14F-4D97-AF65-F5344CB8AC3E}">
        <p14:creationId xmlns:p14="http://schemas.microsoft.com/office/powerpoint/2010/main" val="43392375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图像标注规范流程</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17</a:t>
            </a:fld>
            <a:endParaRPr lang="zh-CN" altLang="en-US" dirty="0"/>
          </a:p>
        </p:txBody>
      </p:sp>
      <p:sp>
        <p:nvSpPr>
          <p:cNvPr id="4" name="文本框 3">
            <a:extLst>
              <a:ext uri="{FF2B5EF4-FFF2-40B4-BE49-F238E27FC236}">
                <a16:creationId xmlns:a16="http://schemas.microsoft.com/office/drawing/2014/main" id="{7283B8CE-C083-4E33-9349-36577F5EF9C2}"/>
              </a:ext>
            </a:extLst>
          </p:cNvPr>
          <p:cNvSpPr txBox="1"/>
          <p:nvPr/>
        </p:nvSpPr>
        <p:spPr>
          <a:xfrm>
            <a:off x="7790567" y="661737"/>
            <a:ext cx="2569934"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 </a:t>
            </a:r>
            <a:r>
              <a:rPr lang="zh-CN" altLang="en-US" b="1" u="sng" dirty="0">
                <a:solidFill>
                  <a:srgbClr val="FF0000"/>
                </a:solidFill>
                <a:latin typeface="Arial" panose="020B0604020202020204" pitchFamily="34" charset="0"/>
                <a:cs typeface="Arial" panose="020B0604020202020204" pitchFamily="34" charset="0"/>
              </a:rPr>
              <a:t>毕业论文加以修改</a:t>
            </a:r>
          </a:p>
        </p:txBody>
      </p:sp>
    </p:spTree>
    <p:custDataLst>
      <p:tags r:id="rId1"/>
    </p:custDataLst>
    <p:extLst>
      <p:ext uri="{BB962C8B-B14F-4D97-AF65-F5344CB8AC3E}">
        <p14:creationId xmlns:p14="http://schemas.microsoft.com/office/powerpoint/2010/main" val="288785359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18</a:t>
            </a:fld>
            <a:endParaRPr lang="zh-CN" altLang="en-US" dirty="0"/>
          </a:p>
        </p:txBody>
      </p:sp>
      <p:sp>
        <p:nvSpPr>
          <p:cNvPr id="20" name="文本框 19">
            <a:extLst>
              <a:ext uri="{FF2B5EF4-FFF2-40B4-BE49-F238E27FC236}">
                <a16:creationId xmlns:a16="http://schemas.microsoft.com/office/drawing/2014/main" id="{6E6C2B95-0B48-454B-8625-1040C33EF785}"/>
              </a:ext>
            </a:extLst>
          </p:cNvPr>
          <p:cNvSpPr txBox="1"/>
          <p:nvPr/>
        </p:nvSpPr>
        <p:spPr>
          <a:xfrm>
            <a:off x="735059" y="1533452"/>
            <a:ext cx="3951878" cy="1296637"/>
          </a:xfrm>
          <a:prstGeom prst="rect">
            <a:avLst/>
          </a:prstGeom>
          <a:noFill/>
        </p:spPr>
        <p:txBody>
          <a:bodyPr wrap="square">
            <a:spAutoFit/>
          </a:bodyPr>
          <a:lstStyle/>
          <a:p>
            <a:pPr>
              <a:lnSpc>
                <a:spcPct val="150000"/>
              </a:lnSpc>
            </a:pPr>
            <a:r>
              <a:rPr lang="zh-CN" altLang="en-US" b="1" dirty="0">
                <a:effectLst/>
                <a:latin typeface="黑体" panose="02010609060101010101" pitchFamily="49" charset="-122"/>
                <a:ea typeface="黑体" panose="02010609060101010101" pitchFamily="49" charset="-122"/>
              </a:rPr>
              <a:t>层级特征</a:t>
            </a:r>
            <a:r>
              <a:rPr lang="en-US" altLang="zh-CN" b="1" dirty="0">
                <a:effectLst/>
                <a:latin typeface="黑体" panose="02010609060101010101" pitchFamily="49" charset="-122"/>
                <a:ea typeface="黑体" panose="02010609060101010101" pitchFamily="49" charset="-122"/>
              </a:rPr>
              <a:t>-</a:t>
            </a:r>
            <a:r>
              <a:rPr lang="zh-CN" altLang="en-US" b="1" dirty="0">
                <a:effectLst/>
                <a:latin typeface="黑体" panose="02010609060101010101" pitchFamily="49" charset="-122"/>
                <a:ea typeface="黑体" panose="02010609060101010101" pitchFamily="49" charset="-122"/>
              </a:rPr>
              <a:t>解决“单尺度”问题：</a:t>
            </a:r>
            <a:endParaRPr lang="en-US" altLang="zh-CN" b="1" dirty="0">
              <a:effectLst/>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适用于</a:t>
            </a:r>
            <a:r>
              <a:rPr lang="zh-CN" altLang="en-US" b="1" dirty="0">
                <a:solidFill>
                  <a:srgbClr val="FF0000"/>
                </a:solidFill>
                <a:latin typeface="黑体" panose="02010609060101010101" pitchFamily="49" charset="-122"/>
                <a:ea typeface="黑体" panose="02010609060101010101" pitchFamily="49" charset="-122"/>
              </a:rPr>
              <a:t>多尺度</a:t>
            </a:r>
            <a:r>
              <a:rPr lang="zh-CN" altLang="en-US" dirty="0">
                <a:latin typeface="黑体" panose="02010609060101010101" pitchFamily="49" charset="-122"/>
                <a:ea typeface="黑体" panose="02010609060101010101" pitchFamily="49" charset="-122"/>
              </a:rPr>
              <a:t>信息的密集分割任务</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血管直径</a:t>
            </a:r>
            <a:r>
              <a:rPr lang="en-US" altLang="zh-CN" dirty="0">
                <a:latin typeface="黑体" panose="02010609060101010101" pitchFamily="49" charset="-122"/>
                <a:ea typeface="黑体" panose="02010609060101010101" pitchFamily="49" charset="-122"/>
              </a:rPr>
              <a:t>5um-500mm</a:t>
            </a:r>
            <a:endParaRPr lang="en-US" altLang="zh-CN" dirty="0">
              <a:effectLst/>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FCDE7A30-2106-4E0B-844B-6938F76F5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316" y="3174822"/>
            <a:ext cx="4783365" cy="2730018"/>
          </a:xfrm>
          <a:prstGeom prst="rect">
            <a:avLst/>
          </a:prstGeom>
        </p:spPr>
      </p:pic>
      <p:sp>
        <p:nvSpPr>
          <p:cNvPr id="4" name="文本框 3">
            <a:extLst>
              <a:ext uri="{FF2B5EF4-FFF2-40B4-BE49-F238E27FC236}">
                <a16:creationId xmlns:a16="http://schemas.microsoft.com/office/drawing/2014/main" id="{82979BD0-B7C1-43C3-9F00-8EC8F434D6C7}"/>
              </a:ext>
            </a:extLst>
          </p:cNvPr>
          <p:cNvSpPr txBox="1"/>
          <p:nvPr/>
        </p:nvSpPr>
        <p:spPr>
          <a:xfrm>
            <a:off x="7249886" y="1919235"/>
            <a:ext cx="4309193" cy="369332"/>
          </a:xfrm>
          <a:prstGeom prst="rect">
            <a:avLst/>
          </a:prstGeom>
          <a:noFill/>
        </p:spPr>
        <p:txBody>
          <a:bodyPr wrap="none" rtlCol="0">
            <a:spAutoFit/>
          </a:bodyPr>
          <a:lstStyle/>
          <a:p>
            <a:r>
              <a:rPr lang="zh-CN" altLang="en-US" dirty="0"/>
              <a:t>它们的毕业论文，那个不同大小血管的图</a:t>
            </a:r>
          </a:p>
        </p:txBody>
      </p:sp>
      <p:sp>
        <p:nvSpPr>
          <p:cNvPr id="7" name="文本框 6">
            <a:extLst>
              <a:ext uri="{FF2B5EF4-FFF2-40B4-BE49-F238E27FC236}">
                <a16:creationId xmlns:a16="http://schemas.microsoft.com/office/drawing/2014/main" id="{13FCC5DE-10C7-42F2-B793-8890527C4773}"/>
              </a:ext>
            </a:extLst>
          </p:cNvPr>
          <p:cNvSpPr txBox="1"/>
          <p:nvPr/>
        </p:nvSpPr>
        <p:spPr>
          <a:xfrm>
            <a:off x="7790567" y="661737"/>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46669571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19</a:t>
            </a:fld>
            <a:endParaRPr lang="zh-CN" altLang="en-US" dirty="0"/>
          </a:p>
        </p:txBody>
      </p:sp>
      <p:sp>
        <p:nvSpPr>
          <p:cNvPr id="16" name="文本框 15">
            <a:extLst>
              <a:ext uri="{FF2B5EF4-FFF2-40B4-BE49-F238E27FC236}">
                <a16:creationId xmlns:a16="http://schemas.microsoft.com/office/drawing/2014/main" id="{CF976DB7-4962-4B54-9895-C1133CAD7B7E}"/>
              </a:ext>
            </a:extLst>
          </p:cNvPr>
          <p:cNvSpPr txBox="1"/>
          <p:nvPr/>
        </p:nvSpPr>
        <p:spPr>
          <a:xfrm>
            <a:off x="439056" y="1180509"/>
            <a:ext cx="6545943" cy="2935868"/>
          </a:xfrm>
          <a:prstGeom prst="rect">
            <a:avLst/>
          </a:prstGeom>
          <a:noFill/>
        </p:spPr>
        <p:txBody>
          <a:bodyPr wrap="square">
            <a:spAutoFit/>
          </a:bodyPr>
          <a:lstStyle/>
          <a:p>
            <a:pPr>
              <a:lnSpc>
                <a:spcPct val="150000"/>
              </a:lnSpc>
            </a:pPr>
            <a:r>
              <a:rPr lang="zh-CN" altLang="en-US" b="1" dirty="0">
                <a:effectLst/>
                <a:latin typeface="黑体" panose="02010609060101010101" pitchFamily="49" charset="-122"/>
                <a:ea typeface="黑体" panose="02010609060101010101" pitchFamily="49" charset="-122"/>
              </a:rPr>
              <a:t>高效的计算</a:t>
            </a:r>
            <a:r>
              <a:rPr lang="en-US" altLang="zh-CN" b="1" dirty="0">
                <a:effectLst/>
                <a:latin typeface="黑体" panose="02010609060101010101" pitchFamily="49" charset="-122"/>
                <a:ea typeface="黑体" panose="02010609060101010101" pitchFamily="49" charset="-122"/>
              </a:rPr>
              <a:t>-</a:t>
            </a:r>
            <a:r>
              <a:rPr lang="zh-CN" altLang="en-US" b="1" dirty="0">
                <a:effectLst/>
                <a:latin typeface="黑体" panose="02010609060101010101" pitchFamily="49" charset="-122"/>
                <a:ea typeface="黑体" panose="02010609060101010101" pitchFamily="49" charset="-122"/>
              </a:rPr>
              <a:t>解决“计算量爆炸”问题：</a:t>
            </a:r>
            <a:endParaRPr lang="en-US" altLang="zh-CN" b="1"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采用窗口注意力，计算复杂度从平方级</a:t>
            </a:r>
            <a:r>
              <a:rPr lang="en-US" altLang="zh-CN" dirty="0">
                <a:latin typeface="黑体" panose="02010609060101010101" pitchFamily="49" charset="-122"/>
                <a:ea typeface="黑体" panose="02010609060101010101" pitchFamily="49" charset="-122"/>
              </a:rPr>
              <a:t>O(N</a:t>
            </a:r>
            <a:r>
              <a:rPr lang="en-US" altLang="zh-CN" baseline="30000" dirty="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降至线性级</a:t>
            </a:r>
            <a:r>
              <a:rPr lang="en-US" altLang="zh-CN" dirty="0">
                <a:latin typeface="黑体" panose="02010609060101010101" pitchFamily="49" charset="-122"/>
                <a:ea typeface="黑体" panose="02010609060101010101" pitchFamily="49" charset="-122"/>
              </a:rPr>
              <a:t>O(N*7</a:t>
            </a:r>
            <a:r>
              <a:rPr lang="en-US" altLang="zh-CN" baseline="30000" dirty="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每个 </a:t>
            </a:r>
            <a:r>
              <a:rPr lang="en-US" altLang="zh-CN" dirty="0">
                <a:latin typeface="黑体" panose="02010609060101010101" pitchFamily="49" charset="-122"/>
                <a:ea typeface="黑体" panose="02010609060101010101" pitchFamily="49" charset="-122"/>
              </a:rPr>
              <a:t>Stage </a:t>
            </a:r>
            <a:r>
              <a:rPr lang="zh-CN" altLang="en-US" dirty="0">
                <a:latin typeface="黑体" panose="02010609060101010101" pitchFamily="49" charset="-122"/>
                <a:ea typeface="黑体" panose="02010609060101010101" pitchFamily="49" charset="-122"/>
              </a:rPr>
              <a:t>内的 </a:t>
            </a:r>
            <a:r>
              <a:rPr lang="en-US" altLang="zh-CN" dirty="0">
                <a:latin typeface="黑体" panose="02010609060101010101" pitchFamily="49" charset="-122"/>
                <a:ea typeface="黑体" panose="02010609060101010101" pitchFamily="49" charset="-122"/>
              </a:rPr>
              <a:t>Transformer Block </a:t>
            </a:r>
            <a:r>
              <a:rPr lang="zh-CN" altLang="en-US" dirty="0">
                <a:latin typeface="黑体" panose="02010609060101010101" pitchFamily="49" charset="-122"/>
                <a:ea typeface="黑体" panose="02010609060101010101" pitchFamily="49" charset="-122"/>
              </a:rPr>
              <a:t>仍使用</a:t>
            </a:r>
            <a:r>
              <a:rPr lang="en-US" altLang="zh-CN" dirty="0">
                <a:effectLst/>
                <a:latin typeface="黑体" panose="02010609060101010101" pitchFamily="49" charset="-122"/>
                <a:ea typeface="黑体" panose="02010609060101010101" pitchFamily="49" charset="-122"/>
              </a:rPr>
              <a:t>Window Attention</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 7×7</a:t>
            </a:r>
            <a:r>
              <a:rPr lang="zh-CN" altLang="en-US" dirty="0">
                <a:latin typeface="黑体" panose="02010609060101010101" pitchFamily="49" charset="-122"/>
                <a:ea typeface="黑体" panose="02010609060101010101" pitchFamily="49" charset="-122"/>
              </a:rPr>
              <a:t>窗口大小固定</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利于处理</a:t>
            </a:r>
            <a:r>
              <a:rPr lang="zh-CN" altLang="en-US" b="1" dirty="0">
                <a:solidFill>
                  <a:srgbClr val="FF0000"/>
                </a:solidFill>
                <a:latin typeface="黑体" panose="02010609060101010101" pitchFamily="49" charset="-122"/>
                <a:ea typeface="黑体" panose="02010609060101010101" pitchFamily="49" charset="-122"/>
              </a:rPr>
              <a:t>大图像</a:t>
            </a:r>
            <a:r>
              <a:rPr lang="zh-CN" altLang="en-US" dirty="0">
                <a:latin typeface="黑体" panose="02010609060101010101" pitchFamily="49" charset="-122"/>
                <a:ea typeface="黑体" panose="02010609060101010101" pitchFamily="49" charset="-122"/>
              </a:rPr>
              <a:t>，血管边缘分割效果较差，大图像可以获取更加有效的非冗余区域地方</a:t>
            </a:r>
            <a:endParaRPr lang="en-US" altLang="zh-CN" dirty="0">
              <a:latin typeface="黑体" panose="02010609060101010101" pitchFamily="49" charset="-122"/>
              <a:ea typeface="黑体" panose="02010609060101010101" pitchFamily="49" charset="-122"/>
            </a:endParaRPr>
          </a:p>
        </p:txBody>
      </p:sp>
      <p:pic>
        <p:nvPicPr>
          <p:cNvPr id="3078" name="Picture 6">
            <a:extLst>
              <a:ext uri="{FF2B5EF4-FFF2-40B4-BE49-F238E27FC236}">
                <a16:creationId xmlns:a16="http://schemas.microsoft.com/office/drawing/2014/main" id="{B22B4AFC-4AFF-4FCC-B294-D977795A1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903"/>
          <a:stretch/>
        </p:blipFill>
        <p:spPr bwMode="auto">
          <a:xfrm>
            <a:off x="758369" y="4234758"/>
            <a:ext cx="5907315" cy="228468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491CCC3-4D50-4A23-A444-EF36733D7BCA}"/>
              </a:ext>
            </a:extLst>
          </p:cNvPr>
          <p:cNvSpPr txBox="1"/>
          <p:nvPr/>
        </p:nvSpPr>
        <p:spPr>
          <a:xfrm>
            <a:off x="7249886" y="1919235"/>
            <a:ext cx="3597460" cy="923330"/>
          </a:xfrm>
          <a:prstGeom prst="rect">
            <a:avLst/>
          </a:prstGeom>
          <a:noFill/>
        </p:spPr>
        <p:txBody>
          <a:bodyPr wrap="none" rtlCol="0">
            <a:spAutoFit/>
          </a:bodyPr>
          <a:lstStyle/>
          <a:p>
            <a:r>
              <a:rPr lang="zh-CN" altLang="en-US" dirty="0"/>
              <a:t>给出不同大小的块，</a:t>
            </a:r>
            <a:r>
              <a:rPr lang="en-US" altLang="zh-CN" dirty="0"/>
              <a:t>merge</a:t>
            </a:r>
            <a:r>
              <a:rPr lang="zh-CN" altLang="en-US" dirty="0"/>
              <a:t>，结果</a:t>
            </a:r>
            <a:endParaRPr lang="en-US" altLang="zh-CN" dirty="0"/>
          </a:p>
          <a:p>
            <a:endParaRPr lang="en-US" altLang="zh-CN" dirty="0"/>
          </a:p>
          <a:p>
            <a:r>
              <a:rPr lang="zh-CN" altLang="en-US" dirty="0"/>
              <a:t>比如</a:t>
            </a:r>
            <a:r>
              <a:rPr lang="en-US" altLang="zh-CN" dirty="0"/>
              <a:t>80</a:t>
            </a:r>
            <a:r>
              <a:rPr lang="zh-CN" altLang="en-US" dirty="0"/>
              <a:t>和</a:t>
            </a:r>
            <a:r>
              <a:rPr lang="en-US" altLang="zh-CN" dirty="0"/>
              <a:t>160</a:t>
            </a:r>
            <a:r>
              <a:rPr lang="zh-CN" altLang="en-US" dirty="0"/>
              <a:t>分割</a:t>
            </a:r>
          </a:p>
        </p:txBody>
      </p:sp>
      <p:sp>
        <p:nvSpPr>
          <p:cNvPr id="7" name="文本框 6">
            <a:extLst>
              <a:ext uri="{FF2B5EF4-FFF2-40B4-BE49-F238E27FC236}">
                <a16:creationId xmlns:a16="http://schemas.microsoft.com/office/drawing/2014/main" id="{3B710D0A-2DBE-4755-8D8E-687584041AD1}"/>
              </a:ext>
            </a:extLst>
          </p:cNvPr>
          <p:cNvSpPr txBox="1"/>
          <p:nvPr/>
        </p:nvSpPr>
        <p:spPr>
          <a:xfrm>
            <a:off x="7790567" y="661737"/>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2141811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A9661B57-D4AD-4349-AF18-1CB4AD5AA036}"/>
              </a:ext>
            </a:extLst>
          </p:cNvPr>
          <p:cNvSpPr txBox="1">
            <a:spLocks noChangeArrowheads="1"/>
          </p:cNvSpPr>
          <p:nvPr/>
        </p:nvSpPr>
        <p:spPr>
          <a:xfrm>
            <a:off x="838200" y="1268413"/>
            <a:ext cx="10713720" cy="510254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000" dirty="0">
                <a:latin typeface="黑体" panose="02010609060101010101" pitchFamily="49" charset="-122"/>
                <a:ea typeface="黑体" panose="02010609060101010101" pitchFamily="49" charset="-122"/>
              </a:rPr>
              <a:t>双</a:t>
            </a:r>
            <a:r>
              <a:rPr lang="en-US" altLang="zh-CN" sz="2000" dirty="0">
                <a:latin typeface="黑体" panose="02010609060101010101" pitchFamily="49" charset="-122"/>
                <a:ea typeface="黑体" panose="02010609060101010101" pitchFamily="49" charset="-122"/>
              </a:rPr>
              <a:t>9</a:t>
            </a:r>
            <a:r>
              <a:rPr lang="zh-CN" altLang="en-US" sz="2000" dirty="0">
                <a:latin typeface="黑体" panose="02010609060101010101" pitchFamily="49" charset="-122"/>
                <a:ea typeface="黑体" panose="02010609060101010101" pitchFamily="49" charset="-122"/>
              </a:rPr>
              <a:t>（本科兰州大学，硕士华中科技大学）计算机专业</a:t>
            </a:r>
            <a:endParaRPr lang="en-US" altLang="zh-CN" sz="2000" dirty="0">
              <a:latin typeface="黑体" panose="02010609060101010101" pitchFamily="49" charset="-122"/>
              <a:ea typeface="黑体" panose="02010609060101010101" pitchFamily="49" charset="-122"/>
            </a:endParaRPr>
          </a:p>
          <a:p>
            <a:pPr>
              <a:defRPr/>
            </a:pPr>
            <a:r>
              <a:rPr lang="en-US" altLang="zh-CN" sz="2000" dirty="0">
                <a:latin typeface="黑体" panose="02010609060101010101" pitchFamily="49" charset="-122"/>
                <a:ea typeface="黑体" panose="02010609060101010101" pitchFamily="49" charset="-122"/>
              </a:rPr>
              <a:t>ACM-ICPC</a:t>
            </a:r>
            <a:r>
              <a:rPr lang="zh-CN" altLang="en-US" sz="2000" dirty="0">
                <a:latin typeface="黑体" panose="02010609060101010101" pitchFamily="49" charset="-122"/>
                <a:ea typeface="黑体" panose="02010609060101010101" pitchFamily="49" charset="-122"/>
              </a:rPr>
              <a:t>国际大学生程序设计竞赛亚洲区域赛中国分站银奖两次（含金量极高的赛事）</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高教社杯数学建模本科组全国二等奖</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本科国家奖学金</a:t>
            </a:r>
            <a:endParaRPr lang="en-US" altLang="zh-CN" sz="2000" dirty="0">
              <a:latin typeface="黑体" panose="02010609060101010101" pitchFamily="49" charset="-122"/>
              <a:ea typeface="黑体" panose="02010609060101010101" pitchFamily="49" charset="-122"/>
            </a:endParaRPr>
          </a:p>
          <a:p>
            <a:pPr>
              <a:defRPr/>
            </a:pPr>
            <a:r>
              <a:rPr lang="en-US" altLang="zh-CN" sz="2000" dirty="0">
                <a:latin typeface="黑体" panose="02010609060101010101" pitchFamily="49" charset="-122"/>
                <a:ea typeface="黑体" panose="02010609060101010101" pitchFamily="49" charset="-122"/>
              </a:rPr>
              <a:t>CSP</a:t>
            </a:r>
            <a:r>
              <a:rPr lang="zh-CN" altLang="en-US" sz="2000" dirty="0">
                <a:latin typeface="黑体" panose="02010609060101010101" pitchFamily="49" charset="-122"/>
                <a:ea typeface="黑体" panose="02010609060101010101" pitchFamily="49" charset="-122"/>
              </a:rPr>
              <a:t>计算机认证多次≥</a:t>
            </a:r>
            <a:r>
              <a:rPr lang="en-US" altLang="zh-CN" sz="2000" dirty="0">
                <a:latin typeface="黑体" panose="02010609060101010101" pitchFamily="49" charset="-122"/>
                <a:ea typeface="黑体" panose="02010609060101010101" pitchFamily="49" charset="-122"/>
              </a:rPr>
              <a:t>300</a:t>
            </a:r>
            <a:r>
              <a:rPr lang="zh-CN" altLang="en-US" sz="2000" dirty="0">
                <a:latin typeface="黑体" panose="02010609060101010101" pitchFamily="49" charset="-122"/>
                <a:ea typeface="黑体" panose="02010609060101010101" pitchFamily="49" charset="-122"/>
              </a:rPr>
              <a:t>分，位列荣誉榜</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两段实习经历（其中一段涉及深度学习）</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日常写博客，随笔</a:t>
            </a:r>
            <a:r>
              <a:rPr lang="en-US" altLang="zh-CN" sz="2000" dirty="0">
                <a:latin typeface="黑体" panose="02010609060101010101" pitchFamily="49" charset="-122"/>
                <a:ea typeface="黑体" panose="02010609060101010101" pitchFamily="49" charset="-122"/>
              </a:rPr>
              <a:t>500</a:t>
            </a:r>
            <a:r>
              <a:rPr lang="zh-CN" altLang="en-US" sz="2000" dirty="0">
                <a:latin typeface="黑体" panose="02010609060101010101" pitchFamily="49" charset="-122"/>
                <a:ea typeface="黑体" panose="02010609060101010101" pitchFamily="49" charset="-122"/>
              </a:rPr>
              <a:t>篇，阅读量</a:t>
            </a:r>
            <a:r>
              <a:rPr lang="en-US" altLang="zh-CN" sz="2000" dirty="0">
                <a:latin typeface="黑体" panose="02010609060101010101" pitchFamily="49" charset="-122"/>
                <a:ea typeface="黑体" panose="02010609060101010101" pitchFamily="49" charset="-122"/>
              </a:rPr>
              <a:t>26</a:t>
            </a:r>
            <a:r>
              <a:rPr lang="zh-CN" altLang="en-US" sz="2000" dirty="0">
                <a:latin typeface="黑体" panose="02010609060101010101" pitchFamily="49" charset="-122"/>
                <a:ea typeface="黑体" panose="02010609060101010101" pitchFamily="49" charset="-122"/>
              </a:rPr>
              <a:t>万</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研究生课题包括血管分割、重建以及血流模拟</a:t>
            </a:r>
            <a:endParaRPr lang="en-US" altLang="zh-CN" sz="2000" dirty="0">
              <a:latin typeface="黑体" panose="02010609060101010101" pitchFamily="49" charset="-122"/>
              <a:ea typeface="黑体" panose="02010609060101010101" pitchFamily="49" charset="-122"/>
            </a:endParaRPr>
          </a:p>
          <a:p>
            <a:pPr marL="0" indent="0">
              <a:buNone/>
              <a:defRPr/>
            </a:pPr>
            <a:r>
              <a:rPr lang="zh-CN" altLang="en-US" sz="2000" dirty="0">
                <a:latin typeface="黑体" panose="02010609060101010101" pitchFamily="49" charset="-122"/>
                <a:ea typeface="黑体" panose="02010609060101010101" pitchFamily="49" charset="-122"/>
              </a:rPr>
              <a:t>本人正积极寻求合适的工作机会，若您有相关岗位推荐或招聘需求，欢迎通过邮箱</a:t>
            </a:r>
            <a:r>
              <a:rPr lang="en-US" altLang="zh-CN" sz="2000" dirty="0">
                <a:latin typeface="黑体" panose="02010609060101010101" pitchFamily="49" charset="-122"/>
                <a:ea typeface="黑体" panose="02010609060101010101" pitchFamily="49" charset="-122"/>
              </a:rPr>
              <a:t>1249591860@qq.com</a:t>
            </a:r>
            <a:r>
              <a:rPr lang="zh-CN" altLang="en-US" sz="2000" dirty="0">
                <a:latin typeface="黑体" panose="02010609060101010101" pitchFamily="49" charset="-122"/>
                <a:ea typeface="黑体" panose="02010609060101010101" pitchFamily="49" charset="-122"/>
              </a:rPr>
              <a:t>与我联系，期待与您沟通！</a:t>
            </a:r>
            <a:endParaRPr lang="en-US" altLang="zh-CN" sz="2000" dirty="0">
              <a:latin typeface="黑体" panose="02010609060101010101" pitchFamily="49" charset="-122"/>
              <a:ea typeface="黑体" panose="02010609060101010101" pitchFamily="49" charset="-122"/>
            </a:endParaRPr>
          </a:p>
        </p:txBody>
      </p:sp>
      <p:sp>
        <p:nvSpPr>
          <p:cNvPr id="3" name="标题 6">
            <a:extLst>
              <a:ext uri="{FF2B5EF4-FFF2-40B4-BE49-F238E27FC236}">
                <a16:creationId xmlns:a16="http://schemas.microsoft.com/office/drawing/2014/main" id="{FEEC1964-9E6F-4211-B0C2-D5B431512AEE}"/>
              </a:ext>
            </a:extLst>
          </p:cNvPr>
          <p:cNvSpPr txBox="1">
            <a:spLocks/>
          </p:cNvSpPr>
          <p:nvPr/>
        </p:nvSpPr>
        <p:spPr>
          <a:xfrm>
            <a:off x="838200" y="487045"/>
            <a:ext cx="11239500" cy="701675"/>
          </a:xfrm>
          <a:prstGeom prst="rect">
            <a:avLst/>
          </a:prstGeom>
        </p:spPr>
        <p:txBody>
          <a:bodyPr/>
          <a:lst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个人介绍</a:t>
            </a:r>
            <a:endParaRPr lang="zh-CN" altLang="en-US" dirty="0"/>
          </a:p>
        </p:txBody>
      </p:sp>
    </p:spTree>
    <p:extLst>
      <p:ext uri="{BB962C8B-B14F-4D97-AF65-F5344CB8AC3E}">
        <p14:creationId xmlns:p14="http://schemas.microsoft.com/office/powerpoint/2010/main" val="43828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20</a:t>
            </a:fld>
            <a:endParaRPr lang="zh-CN" altLang="en-US" dirty="0"/>
          </a:p>
        </p:txBody>
      </p:sp>
      <p:grpSp>
        <p:nvGrpSpPr>
          <p:cNvPr id="11" name="组合 10">
            <a:extLst>
              <a:ext uri="{FF2B5EF4-FFF2-40B4-BE49-F238E27FC236}">
                <a16:creationId xmlns:a16="http://schemas.microsoft.com/office/drawing/2014/main" id="{3F0EAD57-C5EA-45F5-B077-57FCEB51E3A3}"/>
              </a:ext>
            </a:extLst>
          </p:cNvPr>
          <p:cNvGrpSpPr/>
          <p:nvPr/>
        </p:nvGrpSpPr>
        <p:grpSpPr>
          <a:xfrm>
            <a:off x="1304170" y="1115960"/>
            <a:ext cx="4888054" cy="3258702"/>
            <a:chOff x="1241013" y="2654089"/>
            <a:chExt cx="3189833" cy="2126555"/>
          </a:xfrm>
        </p:grpSpPr>
        <p:pic>
          <p:nvPicPr>
            <p:cNvPr id="1026" name="Picture 2">
              <a:extLst>
                <a:ext uri="{FF2B5EF4-FFF2-40B4-BE49-F238E27FC236}">
                  <a16:creationId xmlns:a16="http://schemas.microsoft.com/office/drawing/2014/main" id="{37C88454-750A-45F1-AB29-C024534D0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013" y="2654089"/>
              <a:ext cx="3189833" cy="212655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A9DD5A7C-59A3-401C-AFFD-1D3E946CF457}"/>
                </a:ext>
              </a:extLst>
            </p:cNvPr>
            <p:cNvPicPr>
              <a:picLocks noChangeAspect="1"/>
            </p:cNvPicPr>
            <p:nvPr/>
          </p:nvPicPr>
          <p:blipFill>
            <a:blip r:embed="rId5"/>
            <a:stretch>
              <a:fillRect/>
            </a:stretch>
          </p:blipFill>
          <p:spPr>
            <a:xfrm>
              <a:off x="3830142" y="4371974"/>
              <a:ext cx="590210" cy="384289"/>
            </a:xfrm>
            <a:prstGeom prst="rect">
              <a:avLst/>
            </a:prstGeom>
          </p:spPr>
        </p:pic>
      </p:grpSp>
      <p:pic>
        <p:nvPicPr>
          <p:cNvPr id="12" name="图片 11">
            <a:extLst>
              <a:ext uri="{FF2B5EF4-FFF2-40B4-BE49-F238E27FC236}">
                <a16:creationId xmlns:a16="http://schemas.microsoft.com/office/drawing/2014/main" id="{836194BC-9E1A-4CE2-AE5E-FF876C48A9EB}"/>
              </a:ext>
            </a:extLst>
          </p:cNvPr>
          <p:cNvPicPr>
            <a:picLocks noChangeAspect="1"/>
          </p:cNvPicPr>
          <p:nvPr/>
        </p:nvPicPr>
        <p:blipFill>
          <a:blip r:embed="rId6"/>
          <a:stretch>
            <a:fillRect/>
          </a:stretch>
        </p:blipFill>
        <p:spPr>
          <a:xfrm>
            <a:off x="6668770" y="1067199"/>
            <a:ext cx="3383280" cy="3383280"/>
          </a:xfrm>
          <a:prstGeom prst="rect">
            <a:avLst/>
          </a:prstGeom>
        </p:spPr>
      </p:pic>
      <p:sp>
        <p:nvSpPr>
          <p:cNvPr id="15" name="文本框 14">
            <a:extLst>
              <a:ext uri="{FF2B5EF4-FFF2-40B4-BE49-F238E27FC236}">
                <a16:creationId xmlns:a16="http://schemas.microsoft.com/office/drawing/2014/main" id="{27DB683E-1EBB-43FE-99D6-66FAB4FFD178}"/>
              </a:ext>
            </a:extLst>
          </p:cNvPr>
          <p:cNvSpPr txBox="1"/>
          <p:nvPr/>
        </p:nvSpPr>
        <p:spPr>
          <a:xfrm>
            <a:off x="541338" y="4866902"/>
            <a:ext cx="4976812" cy="1200329"/>
          </a:xfrm>
          <a:prstGeom prst="rect">
            <a:avLst/>
          </a:prstGeom>
          <a:noFill/>
        </p:spPr>
        <p:txBody>
          <a:bodyPr wrap="square">
            <a:spAutoFit/>
          </a:bodyPr>
          <a:lstStyle/>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管中窥豹</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小范围：斑点（是什么细胞吗？）</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中范围：斑点集合（是什么衣服的设计吗？）</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大范围：豹子（原来是它！）</a:t>
            </a:r>
            <a:endParaRPr lang="zh-CN" altLang="en-US" dirty="0"/>
          </a:p>
        </p:txBody>
      </p:sp>
      <p:sp>
        <p:nvSpPr>
          <p:cNvPr id="9" name="文本框 8">
            <a:extLst>
              <a:ext uri="{FF2B5EF4-FFF2-40B4-BE49-F238E27FC236}">
                <a16:creationId xmlns:a16="http://schemas.microsoft.com/office/drawing/2014/main" id="{B5C47374-6C88-4EE5-8446-D4AEA6F46856}"/>
              </a:ext>
            </a:extLst>
          </p:cNvPr>
          <p:cNvSpPr txBox="1"/>
          <p:nvPr/>
        </p:nvSpPr>
        <p:spPr>
          <a:xfrm>
            <a:off x="6176143" y="4716176"/>
            <a:ext cx="4976812" cy="1200329"/>
          </a:xfrm>
          <a:prstGeom prst="rect">
            <a:avLst/>
          </a:prstGeom>
          <a:noFill/>
        </p:spPr>
        <p:txBody>
          <a:bodyPr wrap="square">
            <a:spAutoFit/>
          </a:bodyPr>
          <a:lstStyle/>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管中窥豹</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小范围：？</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中范围：？</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大范围：？</a:t>
            </a:r>
            <a:endParaRPr lang="zh-CN" altLang="en-US" dirty="0"/>
          </a:p>
        </p:txBody>
      </p:sp>
      <p:sp>
        <p:nvSpPr>
          <p:cNvPr id="13" name="文本框 12">
            <a:extLst>
              <a:ext uri="{FF2B5EF4-FFF2-40B4-BE49-F238E27FC236}">
                <a16:creationId xmlns:a16="http://schemas.microsoft.com/office/drawing/2014/main" id="{F08C9E53-38DB-496E-8C0E-17B5CC462AE7}"/>
              </a:ext>
            </a:extLst>
          </p:cNvPr>
          <p:cNvSpPr txBox="1"/>
          <p:nvPr/>
        </p:nvSpPr>
        <p:spPr>
          <a:xfrm>
            <a:off x="8109881" y="5583858"/>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29205338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21</a:t>
            </a:fld>
            <a:endParaRPr lang="zh-CN" altLang="en-US" dirty="0"/>
          </a:p>
        </p:txBody>
      </p:sp>
      <p:grpSp>
        <p:nvGrpSpPr>
          <p:cNvPr id="6" name="组合 5">
            <a:extLst>
              <a:ext uri="{FF2B5EF4-FFF2-40B4-BE49-F238E27FC236}">
                <a16:creationId xmlns:a16="http://schemas.microsoft.com/office/drawing/2014/main" id="{FE87DFE9-E92D-44D8-B703-833D47019164}"/>
              </a:ext>
            </a:extLst>
          </p:cNvPr>
          <p:cNvGrpSpPr/>
          <p:nvPr/>
        </p:nvGrpSpPr>
        <p:grpSpPr>
          <a:xfrm>
            <a:off x="2828977" y="2648216"/>
            <a:ext cx="6935509" cy="3748555"/>
            <a:chOff x="3267488" y="2042645"/>
            <a:chExt cx="4975580" cy="2689238"/>
          </a:xfrm>
        </p:grpSpPr>
        <p:pic>
          <p:nvPicPr>
            <p:cNvPr id="5" name="图片 4">
              <a:extLst>
                <a:ext uri="{FF2B5EF4-FFF2-40B4-BE49-F238E27FC236}">
                  <a16:creationId xmlns:a16="http://schemas.microsoft.com/office/drawing/2014/main" id="{E78350F1-3ED5-4171-8074-3BC9B1224027}"/>
                </a:ext>
              </a:extLst>
            </p:cNvPr>
            <p:cNvPicPr>
              <a:picLocks noChangeAspect="1"/>
            </p:cNvPicPr>
            <p:nvPr/>
          </p:nvPicPr>
          <p:blipFill rotWithShape="1">
            <a:blip r:embed="rId4">
              <a:extLst>
                <a:ext uri="{28A0092B-C50C-407E-A947-70E740481C1C}">
                  <a14:useLocalDpi xmlns:a14="http://schemas.microsoft.com/office/drawing/2010/main" val="0"/>
                </a:ext>
              </a:extLst>
            </a:blip>
            <a:srcRect l="13009" t="26713" r="70478" b="15213"/>
            <a:stretch/>
          </p:blipFill>
          <p:spPr>
            <a:xfrm>
              <a:off x="3267488" y="2042645"/>
              <a:ext cx="1359368" cy="2689238"/>
            </a:xfrm>
            <a:prstGeom prst="rect">
              <a:avLst/>
            </a:prstGeom>
          </p:spPr>
        </p:pic>
        <p:pic>
          <p:nvPicPr>
            <p:cNvPr id="7" name="图片 6">
              <a:extLst>
                <a:ext uri="{FF2B5EF4-FFF2-40B4-BE49-F238E27FC236}">
                  <a16:creationId xmlns:a16="http://schemas.microsoft.com/office/drawing/2014/main" id="{BC105952-3380-48AC-A83A-9014BE16B090}"/>
                </a:ext>
              </a:extLst>
            </p:cNvPr>
            <p:cNvPicPr>
              <a:picLocks noChangeAspect="1"/>
            </p:cNvPicPr>
            <p:nvPr/>
          </p:nvPicPr>
          <p:blipFill rotWithShape="1">
            <a:blip r:embed="rId5">
              <a:extLst>
                <a:ext uri="{28A0092B-C50C-407E-A947-70E740481C1C}">
                  <a14:useLocalDpi xmlns:a14="http://schemas.microsoft.com/office/drawing/2010/main" val="0"/>
                </a:ext>
              </a:extLst>
            </a:blip>
            <a:srcRect l="73935" r="374" b="6012"/>
            <a:stretch/>
          </p:blipFill>
          <p:spPr>
            <a:xfrm>
              <a:off x="5729919" y="2108187"/>
              <a:ext cx="2513149" cy="2623696"/>
            </a:xfrm>
            <a:prstGeom prst="rect">
              <a:avLst/>
            </a:prstGeom>
          </p:spPr>
        </p:pic>
        <p:sp>
          <p:nvSpPr>
            <p:cNvPr id="8" name="箭头: 右 7">
              <a:extLst>
                <a:ext uri="{FF2B5EF4-FFF2-40B4-BE49-F238E27FC236}">
                  <a16:creationId xmlns:a16="http://schemas.microsoft.com/office/drawing/2014/main" id="{B853E19F-B7A1-43BA-858F-1D021AE870D6}"/>
                </a:ext>
              </a:extLst>
            </p:cNvPr>
            <p:cNvSpPr/>
            <p:nvPr/>
          </p:nvSpPr>
          <p:spPr>
            <a:xfrm>
              <a:off x="5027657" y="3291220"/>
              <a:ext cx="400887" cy="257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06E4DC0E-74E9-489F-B51A-AEFC34941E65}"/>
              </a:ext>
            </a:extLst>
          </p:cNvPr>
          <p:cNvSpPr txBox="1"/>
          <p:nvPr/>
        </p:nvSpPr>
        <p:spPr>
          <a:xfrm>
            <a:off x="2427514" y="1112745"/>
            <a:ext cx="7336972" cy="1296637"/>
          </a:xfrm>
          <a:prstGeom prst="rect">
            <a:avLst/>
          </a:prstGeom>
          <a:noFill/>
        </p:spPr>
        <p:txBody>
          <a:bodyPr wrap="square">
            <a:spAutoFit/>
          </a:bodyPr>
          <a:lstStyle/>
          <a:p>
            <a:pPr>
              <a:lnSpc>
                <a:spcPct val="150000"/>
              </a:lnSpc>
            </a:pPr>
            <a:r>
              <a:rPr lang="en-US" altLang="zh-CN" b="1" dirty="0">
                <a:solidFill>
                  <a:srgbClr val="FF0000"/>
                </a:solidFill>
              </a:rPr>
              <a:t>			</a:t>
            </a:r>
            <a:r>
              <a:rPr lang="zh-CN" altLang="en-US" b="1" dirty="0">
                <a:solidFill>
                  <a:srgbClr val="FF0000"/>
                </a:solidFill>
              </a:rPr>
              <a:t>感受野</a:t>
            </a:r>
            <a:r>
              <a:rPr lang="zh-CN" altLang="en-US" b="1" dirty="0"/>
              <a:t>变大</a:t>
            </a:r>
            <a:endParaRPr lang="en-US" altLang="zh-CN" b="1" dirty="0"/>
          </a:p>
          <a:p>
            <a:pPr>
              <a:lnSpc>
                <a:spcPct val="150000"/>
              </a:lnSpc>
            </a:pPr>
            <a:br>
              <a:rPr lang="en-US" altLang="zh-CN" b="1" dirty="0"/>
            </a:br>
            <a:r>
              <a:rPr lang="zh-CN" altLang="en-US" b="1" dirty="0"/>
              <a:t>看不到，所以理解不到位                          看得到，所以理解到位</a:t>
            </a:r>
            <a:endParaRPr lang="en-US" altLang="zh-CN" dirty="0">
              <a:effectLst/>
            </a:endParaRPr>
          </a:p>
        </p:txBody>
      </p:sp>
      <p:sp>
        <p:nvSpPr>
          <p:cNvPr id="14" name="箭头: 右 13">
            <a:extLst>
              <a:ext uri="{FF2B5EF4-FFF2-40B4-BE49-F238E27FC236}">
                <a16:creationId xmlns:a16="http://schemas.microsoft.com/office/drawing/2014/main" id="{F2A77CEE-B25C-4F00-9E0C-D170CD004369}"/>
              </a:ext>
            </a:extLst>
          </p:cNvPr>
          <p:cNvSpPr/>
          <p:nvPr/>
        </p:nvSpPr>
        <p:spPr>
          <a:xfrm>
            <a:off x="5282494" y="2043431"/>
            <a:ext cx="558800" cy="303232"/>
          </a:xfrm>
          <a:prstGeom prst="rightArrow">
            <a:avLst>
              <a:gd name="adj1" fmla="val 50000"/>
              <a:gd name="adj2" fmla="val 570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85621199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22</a:t>
            </a:fld>
            <a:endParaRPr lang="zh-CN" altLang="en-US" dirty="0"/>
          </a:p>
        </p:txBody>
      </p:sp>
      <p:pic>
        <p:nvPicPr>
          <p:cNvPr id="14" name="图片 13">
            <a:extLst>
              <a:ext uri="{FF2B5EF4-FFF2-40B4-BE49-F238E27FC236}">
                <a16:creationId xmlns:a16="http://schemas.microsoft.com/office/drawing/2014/main" id="{C9960041-FC68-48E3-ADBD-478D819D7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9838" y="1508036"/>
            <a:ext cx="7172325" cy="4791075"/>
          </a:xfrm>
          <a:prstGeom prst="rect">
            <a:avLst/>
          </a:prstGeom>
        </p:spPr>
      </p:pic>
    </p:spTree>
    <p:custDataLst>
      <p:tags r:id="rId1"/>
    </p:custDataLst>
    <p:extLst>
      <p:ext uri="{BB962C8B-B14F-4D97-AF65-F5344CB8AC3E}">
        <p14:creationId xmlns:p14="http://schemas.microsoft.com/office/powerpoint/2010/main" val="244514350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23</a:t>
            </a:fld>
            <a:endParaRPr lang="zh-CN" altLang="en-US" dirty="0"/>
          </a:p>
        </p:txBody>
      </p:sp>
      <p:pic>
        <p:nvPicPr>
          <p:cNvPr id="5" name="图片 4">
            <a:extLst>
              <a:ext uri="{FF2B5EF4-FFF2-40B4-BE49-F238E27FC236}">
                <a16:creationId xmlns:a16="http://schemas.microsoft.com/office/drawing/2014/main" id="{48BF011F-43F5-4D1C-92A4-C19D45D2D888}"/>
              </a:ext>
            </a:extLst>
          </p:cNvPr>
          <p:cNvPicPr>
            <a:picLocks noChangeAspect="1"/>
          </p:cNvPicPr>
          <p:nvPr/>
        </p:nvPicPr>
        <p:blipFill>
          <a:blip r:embed="rId4"/>
          <a:stretch>
            <a:fillRect/>
          </a:stretch>
        </p:blipFill>
        <p:spPr>
          <a:xfrm>
            <a:off x="2069893" y="1036176"/>
            <a:ext cx="8052214" cy="1733639"/>
          </a:xfrm>
          <a:prstGeom prst="rect">
            <a:avLst/>
          </a:prstGeom>
        </p:spPr>
      </p:pic>
      <p:pic>
        <p:nvPicPr>
          <p:cNvPr id="4098" name="Picture 2">
            <a:extLst>
              <a:ext uri="{FF2B5EF4-FFF2-40B4-BE49-F238E27FC236}">
                <a16:creationId xmlns:a16="http://schemas.microsoft.com/office/drawing/2014/main" id="{0787B9E7-6BE9-4C82-AD9C-13F982AA4D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02" r="19489"/>
          <a:stretch/>
        </p:blipFill>
        <p:spPr bwMode="auto">
          <a:xfrm>
            <a:off x="1047750" y="2876549"/>
            <a:ext cx="2576827" cy="231336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01958DA-ADE2-4650-9ACF-F9BE2FF065B2}"/>
              </a:ext>
            </a:extLst>
          </p:cNvPr>
          <p:cNvSpPr txBox="1"/>
          <p:nvPr/>
        </p:nvSpPr>
        <p:spPr>
          <a:xfrm>
            <a:off x="-213840" y="4960873"/>
            <a:ext cx="5100005" cy="458074"/>
          </a:xfrm>
          <a:prstGeom prst="rect">
            <a:avLst/>
          </a:prstGeom>
          <a:noFill/>
        </p:spPr>
        <p:txBody>
          <a:bodyPr wrap="square">
            <a:spAutoFit/>
          </a:bodyPr>
          <a:lstStyle/>
          <a:p>
            <a:pPr marL="0" lvl="2" algn="ctr">
              <a:lnSpc>
                <a:spcPct val="150000"/>
              </a:lnSpc>
            </a:pPr>
            <a:r>
              <a:rPr lang="en-US" altLang="zh-CN" sz="1800" kern="100" dirty="0">
                <a:effectLst/>
                <a:latin typeface="Times New Roman" panose="02020603050405020304" pitchFamily="18" charset="0"/>
                <a:ea typeface="黑体" panose="02010609060101010101" pitchFamily="49" charset="-122"/>
              </a:rPr>
              <a:t>Lora</a:t>
            </a:r>
            <a:r>
              <a:rPr lang="zh-CN" altLang="en-US" sz="1800" kern="100" dirty="0">
                <a:effectLst/>
                <a:latin typeface="Times New Roman" panose="02020603050405020304" pitchFamily="18" charset="0"/>
                <a:ea typeface="黑体" panose="02010609060101010101" pitchFamily="49" charset="-122"/>
              </a:rPr>
              <a:t>微调</a:t>
            </a:r>
            <a:endParaRPr lang="zh-CN" altLang="zh-CN" kern="100" dirty="0">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18A6F72B-3AE8-4F3C-B809-85A3B47CD3FA}"/>
              </a:ext>
            </a:extLst>
          </p:cNvPr>
          <p:cNvSpPr txBox="1"/>
          <p:nvPr/>
        </p:nvSpPr>
        <p:spPr>
          <a:xfrm>
            <a:off x="8109881" y="5583858"/>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09760598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基于</a:t>
            </a:r>
            <a:r>
              <a:rPr lang="en-US" altLang="zh-CN" dirty="0" err="1">
                <a:solidFill>
                  <a:schemeClr val="accent1">
                    <a:lumMod val="75000"/>
                  </a:schemeClr>
                </a:solidFill>
              </a:rPr>
              <a:t>Swin</a:t>
            </a:r>
            <a:r>
              <a:rPr lang="en-US" altLang="zh-CN" dirty="0">
                <a:solidFill>
                  <a:schemeClr val="accent1">
                    <a:lumMod val="75000"/>
                  </a:schemeClr>
                </a:solidFill>
              </a:rPr>
              <a:t> Transformer</a:t>
            </a:r>
            <a:r>
              <a:rPr lang="zh-CN" altLang="en-US" dirty="0">
                <a:solidFill>
                  <a:schemeClr val="accent1">
                    <a:lumMod val="75000"/>
                  </a:schemeClr>
                </a:solidFill>
              </a:rPr>
              <a:t>做了以下模块的增加</a:t>
            </a:r>
            <a:endParaRPr lang="zh-CN" altLang="en-US" dirty="0"/>
          </a:p>
        </p:txBody>
      </p:sp>
      <p:pic>
        <p:nvPicPr>
          <p:cNvPr id="9" name="图片 8">
            <a:extLst>
              <a:ext uri="{FF2B5EF4-FFF2-40B4-BE49-F238E27FC236}">
                <a16:creationId xmlns:a16="http://schemas.microsoft.com/office/drawing/2014/main" id="{5745419E-66EE-4421-AFB5-9340C7F56F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6715" y="1039232"/>
            <a:ext cx="2830001" cy="4779536"/>
          </a:xfrm>
          <a:prstGeom prst="rect">
            <a:avLst/>
          </a:prstGeom>
          <a:noFill/>
          <a:ln>
            <a:noFill/>
          </a:ln>
        </p:spPr>
      </p:pic>
      <p:sp>
        <p:nvSpPr>
          <p:cNvPr id="15" name="文本框 14">
            <a:extLst>
              <a:ext uri="{FF2B5EF4-FFF2-40B4-BE49-F238E27FC236}">
                <a16:creationId xmlns:a16="http://schemas.microsoft.com/office/drawing/2014/main" id="{7BEC6AC1-3AA3-4BC8-AC08-3BC7C4CB657D}"/>
              </a:ext>
            </a:extLst>
          </p:cNvPr>
          <p:cNvSpPr txBox="1"/>
          <p:nvPr/>
        </p:nvSpPr>
        <p:spPr>
          <a:xfrm>
            <a:off x="-146348" y="5899337"/>
            <a:ext cx="3639204" cy="870751"/>
          </a:xfrm>
          <a:prstGeom prst="rect">
            <a:avLst/>
          </a:prstGeom>
          <a:noFill/>
        </p:spPr>
        <p:txBody>
          <a:bodyPr wrap="square">
            <a:spAutoFit/>
          </a:bodyPr>
          <a:lstStyle/>
          <a:p>
            <a:pPr marL="0" lvl="2" indent="-228600" algn="ctr">
              <a:lnSpc>
                <a:spcPct val="150000"/>
              </a:lnSpc>
              <a:buFont typeface="+mj-lt"/>
              <a:buAutoNum type="arabicPeriod"/>
            </a:pPr>
            <a:r>
              <a:rPr lang="zh-CN" altLang="zh-CN" sz="1800" kern="100" dirty="0">
                <a:effectLst/>
                <a:latin typeface="Times New Roman" panose="02020603050405020304" pitchFamily="18" charset="0"/>
                <a:ea typeface="黑体" panose="02010609060101010101" pitchFamily="49" charset="-122"/>
              </a:rPr>
              <a:t>血管连通性模块</a:t>
            </a:r>
            <a:endParaRPr lang="en-US" altLang="zh-CN" kern="100" dirty="0">
              <a:latin typeface="Times New Roman" panose="02020603050405020304" pitchFamily="18" charset="0"/>
              <a:ea typeface="黑体" panose="02010609060101010101" pitchFamily="49" charset="-122"/>
            </a:endParaRPr>
          </a:p>
          <a:p>
            <a:pPr marL="0" lvl="2" algn="ctr">
              <a:lnSpc>
                <a:spcPct val="150000"/>
              </a:lnSpc>
            </a:pPr>
            <a:r>
              <a:rPr lang="zh-CN" altLang="en-US" sz="1800" kern="100" dirty="0">
                <a:effectLst/>
                <a:latin typeface="Times New Roman" panose="02020603050405020304" pitchFamily="18" charset="0"/>
                <a:ea typeface="黑体" panose="02010609060101010101" pitchFamily="49" charset="-122"/>
              </a:rPr>
              <a:t>针对全局连通性理解</a:t>
            </a:r>
            <a:endParaRPr lang="en-US" altLang="zh-CN" sz="1800" kern="100" dirty="0">
              <a:effectLst/>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5F6DEB75-9E3B-4635-AD27-D5D3552DBC31}"/>
              </a:ext>
            </a:extLst>
          </p:cNvPr>
          <p:cNvSpPr txBox="1"/>
          <p:nvPr/>
        </p:nvSpPr>
        <p:spPr>
          <a:xfrm>
            <a:off x="2125892" y="5902159"/>
            <a:ext cx="5100005" cy="870751"/>
          </a:xfrm>
          <a:prstGeom prst="rect">
            <a:avLst/>
          </a:prstGeom>
          <a:noFill/>
        </p:spPr>
        <p:txBody>
          <a:bodyPr wrap="square">
            <a:spAutoFit/>
          </a:bodyPr>
          <a:lstStyle/>
          <a:p>
            <a:pPr marL="0" lvl="2" algn="ctr">
              <a:lnSpc>
                <a:spcPct val="150000"/>
              </a:lnSpc>
            </a:pPr>
            <a:r>
              <a:rPr lang="en-US" altLang="zh-CN" sz="1800" kern="100" dirty="0">
                <a:effectLst/>
                <a:latin typeface="Times New Roman" panose="02020603050405020304" pitchFamily="18" charset="0"/>
                <a:ea typeface="黑体" panose="02010609060101010101" pitchFamily="49" charset="-122"/>
              </a:rPr>
              <a:t>2. </a:t>
            </a:r>
            <a:r>
              <a:rPr lang="zh-CN" altLang="zh-CN" sz="1800" kern="100" dirty="0">
                <a:effectLst/>
                <a:latin typeface="Times New Roman" panose="02020603050405020304" pitchFamily="18" charset="0"/>
                <a:ea typeface="黑体" panose="02010609060101010101" pitchFamily="49" charset="-122"/>
              </a:rPr>
              <a:t>上下文聚合模块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Times New Roman" panose="02020603050405020304" pitchFamily="18" charset="0"/>
                <a:ea typeface="黑体" panose="02010609060101010101" pitchFamily="49" charset="-122"/>
              </a:rPr>
              <a:t>针对</a:t>
            </a:r>
            <a:r>
              <a:rPr lang="zh-CN" altLang="zh-CN" kern="100" dirty="0">
                <a:latin typeface="Times New Roman" panose="02020603050405020304" pitchFamily="18" charset="0"/>
                <a:ea typeface="黑体" panose="02010609060101010101" pitchFamily="49" charset="-122"/>
              </a:rPr>
              <a:t>切片间连续性问题</a:t>
            </a:r>
          </a:p>
        </p:txBody>
      </p:sp>
      <p:pic>
        <p:nvPicPr>
          <p:cNvPr id="18" name="图片 17">
            <a:extLst>
              <a:ext uri="{FF2B5EF4-FFF2-40B4-BE49-F238E27FC236}">
                <a16:creationId xmlns:a16="http://schemas.microsoft.com/office/drawing/2014/main" id="{CF47C9CB-EE82-445F-B964-FDA57322E0D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879521" y="2920197"/>
            <a:ext cx="3506017" cy="1247664"/>
          </a:xfrm>
          <a:prstGeom prst="rect">
            <a:avLst/>
          </a:prstGeom>
          <a:noFill/>
          <a:ln>
            <a:noFill/>
          </a:ln>
        </p:spPr>
      </p:pic>
      <p:sp>
        <p:nvSpPr>
          <p:cNvPr id="8" name="文本框 7">
            <a:extLst>
              <a:ext uri="{FF2B5EF4-FFF2-40B4-BE49-F238E27FC236}">
                <a16:creationId xmlns:a16="http://schemas.microsoft.com/office/drawing/2014/main" id="{B9C6BFED-8874-4FED-8CA7-B0FBA030D2CA}"/>
              </a:ext>
            </a:extLst>
          </p:cNvPr>
          <p:cNvSpPr txBox="1"/>
          <p:nvPr/>
        </p:nvSpPr>
        <p:spPr>
          <a:xfrm>
            <a:off x="5320987" y="5899337"/>
            <a:ext cx="4515355" cy="873572"/>
          </a:xfrm>
          <a:prstGeom prst="rect">
            <a:avLst/>
          </a:prstGeom>
          <a:noFill/>
        </p:spPr>
        <p:txBody>
          <a:bodyPr wrap="square">
            <a:spAutoFit/>
          </a:bodyPr>
          <a:lstStyle/>
          <a:p>
            <a:pPr marL="0" lvl="2" algn="ctr">
              <a:lnSpc>
                <a:spcPct val="150000"/>
              </a:lnSpc>
            </a:pPr>
            <a:r>
              <a:rPr lang="en-US" altLang="zh-CN" sz="1800" kern="100" dirty="0">
                <a:effectLst/>
                <a:latin typeface="Times New Roman" panose="02020603050405020304" pitchFamily="18" charset="0"/>
                <a:ea typeface="黑体" panose="02010609060101010101" pitchFamily="49" charset="-122"/>
              </a:rPr>
              <a:t>3. </a:t>
            </a:r>
            <a:r>
              <a:rPr lang="zh-CN" altLang="zh-CN" sz="1800" kern="100" dirty="0">
                <a:effectLst/>
                <a:latin typeface="Times New Roman" panose="02020603050405020304" pitchFamily="18" charset="0"/>
                <a:ea typeface="黑体" panose="02010609060101010101" pitchFamily="49" charset="-122"/>
              </a:rPr>
              <a:t>血管</a:t>
            </a:r>
            <a:r>
              <a:rPr lang="zh-CN" altLang="en-US" sz="1800" kern="100" dirty="0">
                <a:effectLst/>
                <a:latin typeface="Times New Roman" panose="02020603050405020304" pitchFamily="18" charset="0"/>
                <a:ea typeface="黑体" panose="02010609060101010101" pitchFamily="49" charset="-122"/>
              </a:rPr>
              <a:t>连续性</a:t>
            </a:r>
            <a:r>
              <a:rPr lang="zh-CN" altLang="zh-CN" sz="1800" kern="100" dirty="0">
                <a:effectLst/>
                <a:latin typeface="Times New Roman" panose="02020603050405020304" pitchFamily="18" charset="0"/>
                <a:ea typeface="黑体" panose="02010609060101010101" pitchFamily="49" charset="-122"/>
              </a:rPr>
              <a:t>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Times New Roman" panose="02020603050405020304" pitchFamily="18" charset="0"/>
                <a:ea typeface="黑体" panose="02010609060101010101" pitchFamily="49" charset="-122"/>
              </a:rPr>
              <a:t>针对局部血管结构连续性</a:t>
            </a:r>
            <a:endParaRPr lang="en-US" altLang="zh-CN" kern="100" dirty="0">
              <a:latin typeface="Times New Roman" panose="02020603050405020304" pitchFamily="18" charset="0"/>
              <a:ea typeface="黑体" panose="02010609060101010101" pitchFamily="49" charset="-122"/>
            </a:endParaRPr>
          </a:p>
        </p:txBody>
      </p:sp>
      <p:pic>
        <p:nvPicPr>
          <p:cNvPr id="10" name="图片 9">
            <a:extLst>
              <a:ext uri="{FF2B5EF4-FFF2-40B4-BE49-F238E27FC236}">
                <a16:creationId xmlns:a16="http://schemas.microsoft.com/office/drawing/2014/main" id="{6E79EB24-F19E-4280-8E7D-F397AF54D2F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5127710" y="2880822"/>
            <a:ext cx="4901908" cy="1351370"/>
          </a:xfrm>
          <a:prstGeom prst="rect">
            <a:avLst/>
          </a:prstGeom>
          <a:noFill/>
          <a:ln>
            <a:noFill/>
          </a:ln>
        </p:spPr>
      </p:pic>
      <p:sp>
        <p:nvSpPr>
          <p:cNvPr id="11" name="文本框 10">
            <a:extLst>
              <a:ext uri="{FF2B5EF4-FFF2-40B4-BE49-F238E27FC236}">
                <a16:creationId xmlns:a16="http://schemas.microsoft.com/office/drawing/2014/main" id="{419C57EC-F4DA-41C8-B2F3-2F06D4066BF5}"/>
              </a:ext>
            </a:extLst>
          </p:cNvPr>
          <p:cNvSpPr txBox="1"/>
          <p:nvPr/>
        </p:nvSpPr>
        <p:spPr>
          <a:xfrm>
            <a:off x="7964629" y="5902158"/>
            <a:ext cx="5100005" cy="870751"/>
          </a:xfrm>
          <a:prstGeom prst="rect">
            <a:avLst/>
          </a:prstGeom>
          <a:noFill/>
        </p:spPr>
        <p:txBody>
          <a:bodyPr wrap="square">
            <a:spAutoFit/>
          </a:bodyPr>
          <a:lstStyle/>
          <a:p>
            <a:pPr marL="0" lvl="2" algn="ctr">
              <a:lnSpc>
                <a:spcPct val="150000"/>
              </a:lnSpc>
            </a:pPr>
            <a:r>
              <a:rPr lang="en-US" altLang="zh-CN" kern="100" dirty="0">
                <a:latin typeface="Times New Roman" panose="02020603050405020304" pitchFamily="18" charset="0"/>
                <a:ea typeface="黑体" panose="02010609060101010101" pitchFamily="49" charset="-122"/>
              </a:rPr>
              <a:t>4</a:t>
            </a:r>
            <a:r>
              <a:rPr lang="en-US" altLang="zh-CN" sz="1800" kern="100" dirty="0">
                <a:effectLst/>
                <a:latin typeface="Times New Roman" panose="02020603050405020304" pitchFamily="18" charset="0"/>
                <a:ea typeface="黑体" panose="02010609060101010101" pitchFamily="49" charset="-122"/>
              </a:rPr>
              <a:t>. </a:t>
            </a:r>
            <a:r>
              <a:rPr lang="zh-CN" altLang="en-US" sz="1800" kern="100" dirty="0">
                <a:effectLst/>
                <a:latin typeface="Times New Roman" panose="02020603050405020304" pitchFamily="18" charset="0"/>
                <a:ea typeface="黑体" panose="02010609060101010101" pitchFamily="49" charset="-122"/>
              </a:rPr>
              <a:t>孤立点抑制模块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针对</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孤立像素或噪声问题</a:t>
            </a:r>
            <a:endParaRPr lang="zh-CN" altLang="zh-CN" kern="100" dirty="0">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02FC0ED8-79EF-4DE4-88A0-497D36B87F6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8114324" y="2574289"/>
            <a:ext cx="5126375" cy="1523723"/>
          </a:xfrm>
          <a:prstGeom prst="rect">
            <a:avLst/>
          </a:prstGeom>
          <a:noFill/>
          <a:ln>
            <a:noFill/>
          </a:ln>
        </p:spPr>
      </p:pic>
      <p:sp>
        <p:nvSpPr>
          <p:cNvPr id="3" name="灯片编号占位符 2">
            <a:extLst>
              <a:ext uri="{FF2B5EF4-FFF2-40B4-BE49-F238E27FC236}">
                <a16:creationId xmlns:a16="http://schemas.microsoft.com/office/drawing/2014/main" id="{F6EC025B-62E0-4B99-BB2D-0753B29AC6A1}"/>
              </a:ext>
            </a:extLst>
          </p:cNvPr>
          <p:cNvSpPr>
            <a:spLocks noGrp="1"/>
          </p:cNvSpPr>
          <p:nvPr>
            <p:ph type="sldNum" sz="quarter" idx="10"/>
          </p:nvPr>
        </p:nvSpPr>
        <p:spPr/>
        <p:txBody>
          <a:bodyPr/>
          <a:lstStyle/>
          <a:p>
            <a:fld id="{9F26C4DD-4A95-4F81-AFEF-BB17C8CA0BCE}" type="slidenum">
              <a:rPr lang="zh-CN" altLang="en-US" smtClean="0"/>
              <a:pPr/>
              <a:t>24</a:t>
            </a:fld>
            <a:endParaRPr lang="zh-CN" altLang="en-US" dirty="0"/>
          </a:p>
        </p:txBody>
      </p:sp>
      <p:sp>
        <p:nvSpPr>
          <p:cNvPr id="13" name="矩形: 圆角 12">
            <a:extLst>
              <a:ext uri="{FF2B5EF4-FFF2-40B4-BE49-F238E27FC236}">
                <a16:creationId xmlns:a16="http://schemas.microsoft.com/office/drawing/2014/main" id="{65FAA422-04B9-4233-86CD-0931AAA77754}"/>
              </a:ext>
            </a:extLst>
          </p:cNvPr>
          <p:cNvSpPr/>
          <p:nvPr/>
        </p:nvSpPr>
        <p:spPr>
          <a:xfrm>
            <a:off x="454553" y="2197454"/>
            <a:ext cx="6820972" cy="2277392"/>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nSpc>
                <a:spcPct val="150000"/>
              </a:lnSpc>
            </a:pPr>
            <a:r>
              <a:rPr lang="zh-CN" altLang="en-US" sz="2400" b="1" kern="100" dirty="0">
                <a:solidFill>
                  <a:schemeClr val="tx1"/>
                </a:solidFill>
                <a:effectLst/>
                <a:latin typeface="Times New Roman" panose="02020603050405020304" pitchFamily="18" charset="0"/>
                <a:ea typeface="黑体" panose="02010609060101010101" pitchFamily="49" charset="-122"/>
              </a:rPr>
              <a:t>选择</a:t>
            </a:r>
            <a:r>
              <a:rPr lang="en-US" altLang="zh-CN" sz="2400" b="1" kern="100" dirty="0" err="1">
                <a:solidFill>
                  <a:schemeClr val="tx1"/>
                </a:solidFill>
                <a:effectLst/>
                <a:latin typeface="Times New Roman" panose="02020603050405020304" pitchFamily="18" charset="0"/>
                <a:ea typeface="黑体" panose="02010609060101010101" pitchFamily="49" charset="-122"/>
              </a:rPr>
              <a:t>Swin</a:t>
            </a:r>
            <a:r>
              <a:rPr lang="en-US" altLang="zh-CN" sz="2400" b="1" kern="100" dirty="0">
                <a:solidFill>
                  <a:schemeClr val="tx1"/>
                </a:solidFill>
                <a:latin typeface="Times New Roman" panose="02020603050405020304" pitchFamily="18" charset="0"/>
                <a:ea typeface="黑体" panose="02010609060101010101" pitchFamily="49" charset="-122"/>
              </a:rPr>
              <a:t> Transformer</a:t>
            </a:r>
            <a:r>
              <a:rPr lang="zh-CN" altLang="en-US" sz="2400" b="1" kern="100" dirty="0">
                <a:solidFill>
                  <a:schemeClr val="tx1"/>
                </a:solidFill>
                <a:latin typeface="Times New Roman" panose="02020603050405020304" pitchFamily="18" charset="0"/>
                <a:ea typeface="黑体" panose="02010609060101010101" pitchFamily="49" charset="-122"/>
              </a:rPr>
              <a:t>分割方法，存在以下问题：</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1. </a:t>
            </a:r>
            <a:r>
              <a:rPr lang="zh-CN" altLang="en-US" sz="2400" b="1" kern="100" dirty="0">
                <a:solidFill>
                  <a:schemeClr val="tx1"/>
                </a:solidFill>
                <a:latin typeface="Times New Roman" panose="02020603050405020304" pitchFamily="18" charset="0"/>
                <a:ea typeface="黑体" panose="02010609060101010101" pitchFamily="49" charset="-122"/>
              </a:rPr>
              <a:t>血管分割结果出现断裂</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2. </a:t>
            </a:r>
            <a:r>
              <a:rPr lang="zh-CN" altLang="en-US" sz="2400" b="1" kern="100" dirty="0">
                <a:solidFill>
                  <a:schemeClr val="tx1"/>
                </a:solidFill>
                <a:latin typeface="Times New Roman" panose="02020603050405020304" pitchFamily="18" charset="0"/>
                <a:ea typeface="黑体" panose="02010609060101010101" pitchFamily="49" charset="-122"/>
              </a:rPr>
              <a:t>毛刺（小噪点）较多</a:t>
            </a:r>
            <a:endParaRPr lang="en-US" altLang="zh-CN" sz="2400" b="1" kern="100" dirty="0">
              <a:solidFill>
                <a:schemeClr val="tx1"/>
              </a:solidFill>
              <a:latin typeface="Times New Roman" panose="02020603050405020304" pitchFamily="18" charset="0"/>
              <a:ea typeface="黑体" panose="02010609060101010101" pitchFamily="49" charset="-122"/>
            </a:endParaRPr>
          </a:p>
        </p:txBody>
      </p:sp>
      <p:pic>
        <p:nvPicPr>
          <p:cNvPr id="5" name="图片 4">
            <a:extLst>
              <a:ext uri="{FF2B5EF4-FFF2-40B4-BE49-F238E27FC236}">
                <a16:creationId xmlns:a16="http://schemas.microsoft.com/office/drawing/2014/main" id="{7A9A9FA2-A1FF-4A8A-ADDA-BEBFB4D495D3}"/>
              </a:ext>
            </a:extLst>
          </p:cNvPr>
          <p:cNvPicPr>
            <a:picLocks noChangeAspect="1"/>
          </p:cNvPicPr>
          <p:nvPr/>
        </p:nvPicPr>
        <p:blipFill rotWithShape="1">
          <a:blip r:embed="rId8">
            <a:extLst>
              <a:ext uri="{28A0092B-C50C-407E-A947-70E740481C1C}">
                <a14:useLocalDpi xmlns:a14="http://schemas.microsoft.com/office/drawing/2010/main" val="0"/>
              </a:ext>
            </a:extLst>
          </a:blip>
          <a:srcRect r="34401" b="11307"/>
          <a:stretch/>
        </p:blipFill>
        <p:spPr>
          <a:xfrm>
            <a:off x="7913852" y="1511169"/>
            <a:ext cx="3845597" cy="3835663"/>
          </a:xfrm>
          <a:prstGeom prst="rect">
            <a:avLst/>
          </a:prstGeom>
        </p:spPr>
      </p:pic>
    </p:spTree>
    <p:custDataLst>
      <p:tags r:id="rId1"/>
    </p:custDataLst>
    <p:extLst>
      <p:ext uri="{BB962C8B-B14F-4D97-AF65-F5344CB8AC3E}">
        <p14:creationId xmlns:p14="http://schemas.microsoft.com/office/powerpoint/2010/main" val="102128755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8" grpId="0"/>
      <p:bldP spid="11"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分割网络结构</a:t>
            </a:r>
            <a:endParaRPr lang="zh-CN" altLang="en-US" dirty="0"/>
          </a:p>
        </p:txBody>
      </p:sp>
      <p:pic>
        <p:nvPicPr>
          <p:cNvPr id="8" name="图片 7">
            <a:extLst>
              <a:ext uri="{FF2B5EF4-FFF2-40B4-BE49-F238E27FC236}">
                <a16:creationId xmlns:a16="http://schemas.microsoft.com/office/drawing/2014/main" id="{DDDFA763-F04D-47AD-8AFC-2FF357CA0A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90207" y="552391"/>
            <a:ext cx="4819787" cy="6020702"/>
          </a:xfrm>
          <a:prstGeom prst="rect">
            <a:avLst/>
          </a:prstGeom>
          <a:noFill/>
          <a:ln>
            <a:noFill/>
          </a:ln>
        </p:spPr>
      </p:pic>
      <p:sp>
        <p:nvSpPr>
          <p:cNvPr id="12" name="文本框 11">
            <a:extLst>
              <a:ext uri="{FF2B5EF4-FFF2-40B4-BE49-F238E27FC236}">
                <a16:creationId xmlns:a16="http://schemas.microsoft.com/office/drawing/2014/main" id="{451CBE4E-DB07-4D01-8B97-BF740C8D9686}"/>
              </a:ext>
            </a:extLst>
          </p:cNvPr>
          <p:cNvSpPr txBox="1"/>
          <p:nvPr/>
        </p:nvSpPr>
        <p:spPr>
          <a:xfrm>
            <a:off x="314698" y="3188068"/>
            <a:ext cx="4876048" cy="481863"/>
          </a:xfrm>
          <a:prstGeom prst="rect">
            <a:avLst/>
          </a:prstGeom>
          <a:noFill/>
        </p:spPr>
        <p:txBody>
          <a:bodyPr wrap="square">
            <a:spAutoFit/>
          </a:bodyPr>
          <a:lstStyle/>
          <a:p>
            <a:pPr algn="ctr">
              <a:lnSpc>
                <a:spcPct val="150000"/>
              </a:lnSpc>
            </a:pPr>
            <a:r>
              <a:rPr lang="zh-CN" altLang="en-US" sz="2000" dirty="0">
                <a:solidFill>
                  <a:srgbClr val="0070C0"/>
                </a:solidFill>
                <a:latin typeface="黑体" panose="02010609060101010101" pitchFamily="49" charset="-122"/>
                <a:ea typeface="黑体" panose="02010609060101010101" pitchFamily="49" charset="-122"/>
              </a:rPr>
              <a:t>损失函数</a:t>
            </a:r>
            <a:endParaRPr lang="en-US" altLang="zh-CN"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C88F9C9-F93C-4709-9E2B-2533CEF5132A}"/>
                  </a:ext>
                </a:extLst>
              </p:cNvPr>
              <p:cNvSpPr txBox="1"/>
              <p:nvPr/>
            </p:nvSpPr>
            <p:spPr>
              <a:xfrm>
                <a:off x="54265" y="4615438"/>
                <a:ext cx="5635942" cy="7643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𝐵𝐶𝐸</m:t>
                      </m:r>
                      <m:d>
                        <m:dPr>
                          <m:ctrlPr>
                            <a:rPr lang="zh-CN" altLang="zh-CN" i="1">
                              <a:latin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𝑔</m:t>
                          </m:r>
                        </m:e>
                      </m:d>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𝑙𝑜𝑔</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𝑙𝑜𝑔</m:t>
                          </m:r>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e>
                      </m:nary>
                    </m:oMath>
                  </m:oMathPara>
                </a14:m>
                <a:endParaRPr lang="zh-CN" altLang="en-US" dirty="0"/>
              </a:p>
            </p:txBody>
          </p:sp>
        </mc:Choice>
        <mc:Fallback xmlns="">
          <p:sp>
            <p:nvSpPr>
              <p:cNvPr id="13" name="文本框 12">
                <a:extLst>
                  <a:ext uri="{FF2B5EF4-FFF2-40B4-BE49-F238E27FC236}">
                    <a16:creationId xmlns:a16="http://schemas.microsoft.com/office/drawing/2014/main" id="{5C88F9C9-F93C-4709-9E2B-2533CEF5132A}"/>
                  </a:ext>
                </a:extLst>
              </p:cNvPr>
              <p:cNvSpPr txBox="1">
                <a:spLocks noRot="1" noChangeAspect="1" noMove="1" noResize="1" noEditPoints="1" noAdjustHandles="1" noChangeArrowheads="1" noChangeShapeType="1" noTextEdit="1"/>
              </p:cNvSpPr>
              <p:nvPr/>
            </p:nvSpPr>
            <p:spPr>
              <a:xfrm>
                <a:off x="54265" y="4615438"/>
                <a:ext cx="5635942" cy="7643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EA5DB03-6E2C-4BC4-B0DC-727A3E10A47B}"/>
                  </a:ext>
                </a:extLst>
              </p:cNvPr>
              <p:cNvSpPr txBox="1"/>
              <p:nvPr/>
            </p:nvSpPr>
            <p:spPr>
              <a:xfrm>
                <a:off x="54265" y="3936772"/>
                <a:ext cx="5413692" cy="6915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𝐷𝑖𝑐𝑒</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=1−</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num>
                        <m:den>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e>
                          </m:nary>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e>
                          </m:nary>
                        </m:den>
                      </m:f>
                    </m:oMath>
                  </m:oMathPara>
                </a14:m>
                <a:endParaRPr lang="zh-CN" altLang="en-US" dirty="0"/>
              </a:p>
            </p:txBody>
          </p:sp>
        </mc:Choice>
        <mc:Fallback xmlns="">
          <p:sp>
            <p:nvSpPr>
              <p:cNvPr id="17" name="文本框 16">
                <a:extLst>
                  <a:ext uri="{FF2B5EF4-FFF2-40B4-BE49-F238E27FC236}">
                    <a16:creationId xmlns:a16="http://schemas.microsoft.com/office/drawing/2014/main" id="{6EA5DB03-6E2C-4BC4-B0DC-727A3E10A47B}"/>
                  </a:ext>
                </a:extLst>
              </p:cNvPr>
              <p:cNvSpPr txBox="1">
                <a:spLocks noRot="1" noChangeAspect="1" noMove="1" noResize="1" noEditPoints="1" noAdjustHandles="1" noChangeArrowheads="1" noChangeShapeType="1" noTextEdit="1"/>
              </p:cNvSpPr>
              <p:nvPr/>
            </p:nvSpPr>
            <p:spPr>
              <a:xfrm>
                <a:off x="54265" y="3936772"/>
                <a:ext cx="5413692" cy="6915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55E81B2-DE42-43E9-B349-B42DDB3D71BE}"/>
                  </a:ext>
                </a:extLst>
              </p:cNvPr>
              <p:cNvSpPr txBox="1"/>
              <p:nvPr/>
            </p:nvSpPr>
            <p:spPr>
              <a:xfrm>
                <a:off x="54265" y="5404143"/>
                <a:ext cx="5294974"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𝐿𝑜𝑠𝑠</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r>
                        <a:rPr lang="zh-CN" altLang="en-US" i="1">
                          <a:latin typeface="Cambria Math" panose="02040503050406030204" pitchFamily="18" charset="0"/>
                        </a:rPr>
                        <m:t>𝐷𝑖𝑐𝑒</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r>
                        <a:rPr lang="zh-CN" altLang="en-US" i="1">
                          <a:latin typeface="Cambria Math" panose="02040503050406030204" pitchFamily="18" charset="0"/>
                        </a:rPr>
                        <m:t>𝛼</m:t>
                      </m:r>
                      <m:r>
                        <a:rPr lang="zh-CN" altLang="en-US" i="0">
                          <a:latin typeface="Cambria Math" panose="02040503050406030204" pitchFamily="18" charset="0"/>
                        </a:rPr>
                        <m:t>+</m:t>
                      </m:r>
                      <m:r>
                        <a:rPr lang="zh-CN" altLang="en-US" i="1">
                          <a:latin typeface="Cambria Math" panose="02040503050406030204" pitchFamily="18" charset="0"/>
                        </a:rPr>
                        <m:t>𝐵𝐶𝐸</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𝛼</m:t>
                          </m:r>
                        </m:e>
                      </m:d>
                    </m:oMath>
                  </m:oMathPara>
                </a14:m>
                <a:endParaRPr lang="zh-CN" altLang="en-US" dirty="0"/>
              </a:p>
            </p:txBody>
          </p:sp>
        </mc:Choice>
        <mc:Fallback xmlns="">
          <p:sp>
            <p:nvSpPr>
              <p:cNvPr id="20" name="文本框 19">
                <a:extLst>
                  <a:ext uri="{FF2B5EF4-FFF2-40B4-BE49-F238E27FC236}">
                    <a16:creationId xmlns:a16="http://schemas.microsoft.com/office/drawing/2014/main" id="{A55E81B2-DE42-43E9-B349-B42DDB3D71BE}"/>
                  </a:ext>
                </a:extLst>
              </p:cNvPr>
              <p:cNvSpPr txBox="1">
                <a:spLocks noRot="1" noChangeAspect="1" noMove="1" noResize="1" noEditPoints="1" noAdjustHandles="1" noChangeArrowheads="1" noChangeShapeType="1" noTextEdit="1"/>
              </p:cNvSpPr>
              <p:nvPr/>
            </p:nvSpPr>
            <p:spPr>
              <a:xfrm>
                <a:off x="54265" y="5404143"/>
                <a:ext cx="5294974" cy="369332"/>
              </a:xfrm>
              <a:prstGeom prst="rect">
                <a:avLst/>
              </a:prstGeom>
              <a:blipFill>
                <a:blip r:embed="rId7"/>
                <a:stretch>
                  <a:fillRect b="-6667"/>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5921A6BE-1E2F-4768-AFB0-8C3D15884C33}"/>
              </a:ext>
            </a:extLst>
          </p:cNvPr>
          <p:cNvCxnSpPr>
            <a:cxnSpLocks/>
          </p:cNvCxnSpPr>
          <p:nvPr/>
        </p:nvCxnSpPr>
        <p:spPr>
          <a:xfrm>
            <a:off x="5455920" y="595737"/>
            <a:ext cx="0" cy="5914097"/>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691C4E2F-C22A-4C11-8ADF-5D8D83B3D51D}"/>
              </a:ext>
            </a:extLst>
          </p:cNvPr>
          <p:cNvSpPr>
            <a:spLocks noGrp="1"/>
          </p:cNvSpPr>
          <p:nvPr>
            <p:ph type="sldNum" sz="quarter" idx="10"/>
          </p:nvPr>
        </p:nvSpPr>
        <p:spPr/>
        <p:txBody>
          <a:bodyPr/>
          <a:lstStyle/>
          <a:p>
            <a:fld id="{9F26C4DD-4A95-4F81-AFEF-BB17C8CA0BCE}" type="slidenum">
              <a:rPr lang="zh-CN" altLang="en-US" smtClean="0"/>
              <a:pPr/>
              <a:t>25</a:t>
            </a:fld>
            <a:endParaRPr lang="zh-CN" altLang="en-US" dirty="0"/>
          </a:p>
        </p:txBody>
      </p:sp>
      <p:graphicFrame>
        <p:nvGraphicFramePr>
          <p:cNvPr id="4" name="表格 4">
            <a:extLst>
              <a:ext uri="{FF2B5EF4-FFF2-40B4-BE49-F238E27FC236}">
                <a16:creationId xmlns:a16="http://schemas.microsoft.com/office/drawing/2014/main" id="{DA4D9ABA-153F-4A62-8A01-3246AE716A1F}"/>
              </a:ext>
            </a:extLst>
          </p:cNvPr>
          <p:cNvGraphicFramePr>
            <a:graphicFrameLocks noGrp="1"/>
          </p:cNvGraphicFramePr>
          <p:nvPr>
            <p:extLst>
              <p:ext uri="{D42A27DB-BD31-4B8C-83A1-F6EECF244321}">
                <p14:modId xmlns:p14="http://schemas.microsoft.com/office/powerpoint/2010/main" val="3689824755"/>
              </p:ext>
            </p:extLst>
          </p:nvPr>
        </p:nvGraphicFramePr>
        <p:xfrm>
          <a:off x="314698" y="1771151"/>
          <a:ext cx="4876053" cy="942312"/>
        </p:xfrm>
        <a:graphic>
          <a:graphicData uri="http://schemas.openxmlformats.org/drawingml/2006/table">
            <a:tbl>
              <a:tblPr firstRow="1" bandRow="1">
                <a:tableStyleId>{5C22544A-7EE6-4342-B048-85BDC9FD1C3A}</a:tableStyleId>
              </a:tblPr>
              <a:tblGrid>
                <a:gridCol w="1625351">
                  <a:extLst>
                    <a:ext uri="{9D8B030D-6E8A-4147-A177-3AD203B41FA5}">
                      <a16:colId xmlns:a16="http://schemas.microsoft.com/office/drawing/2014/main" val="2311222358"/>
                    </a:ext>
                  </a:extLst>
                </a:gridCol>
                <a:gridCol w="1625351">
                  <a:extLst>
                    <a:ext uri="{9D8B030D-6E8A-4147-A177-3AD203B41FA5}">
                      <a16:colId xmlns:a16="http://schemas.microsoft.com/office/drawing/2014/main" val="1761478682"/>
                    </a:ext>
                  </a:extLst>
                </a:gridCol>
                <a:gridCol w="1625351">
                  <a:extLst>
                    <a:ext uri="{9D8B030D-6E8A-4147-A177-3AD203B41FA5}">
                      <a16:colId xmlns:a16="http://schemas.microsoft.com/office/drawing/2014/main" val="3905248693"/>
                    </a:ext>
                  </a:extLst>
                </a:gridCol>
              </a:tblGrid>
              <a:tr h="471156">
                <a:tc>
                  <a:txBody>
                    <a:bodyPr/>
                    <a:lstStyle/>
                    <a:p>
                      <a:pPr algn="ctr"/>
                      <a:r>
                        <a:rPr lang="zh-CN" altLang="en-US" dirty="0"/>
                        <a:t>训练集</a:t>
                      </a:r>
                    </a:p>
                  </a:txBody>
                  <a:tcPr/>
                </a:tc>
                <a:tc>
                  <a:txBody>
                    <a:bodyPr/>
                    <a:lstStyle/>
                    <a:p>
                      <a:pPr algn="ctr"/>
                      <a:r>
                        <a:rPr lang="zh-CN" altLang="en-US" dirty="0"/>
                        <a:t>验证集</a:t>
                      </a:r>
                    </a:p>
                  </a:txBody>
                  <a:tcPr/>
                </a:tc>
                <a:tc>
                  <a:txBody>
                    <a:bodyPr/>
                    <a:lstStyle/>
                    <a:p>
                      <a:pPr algn="ctr"/>
                      <a:r>
                        <a:rPr lang="zh-CN" altLang="en-US" dirty="0"/>
                        <a:t>测试集</a:t>
                      </a:r>
                    </a:p>
                  </a:txBody>
                  <a:tcPr/>
                </a:tc>
                <a:extLst>
                  <a:ext uri="{0D108BD9-81ED-4DB2-BD59-A6C34878D82A}">
                    <a16:rowId xmlns:a16="http://schemas.microsoft.com/office/drawing/2014/main" val="1698203820"/>
                  </a:ext>
                </a:extLst>
              </a:tr>
              <a:tr h="471156">
                <a:tc>
                  <a:txBody>
                    <a:bodyPr/>
                    <a:lstStyle/>
                    <a:p>
                      <a:pPr algn="ctr"/>
                      <a:r>
                        <a:rPr lang="en-US" altLang="zh-CN" dirty="0"/>
                        <a:t>377</a:t>
                      </a:r>
                      <a:endParaRPr lang="zh-CN" altLang="en-US" dirty="0"/>
                    </a:p>
                  </a:txBody>
                  <a:tcPr/>
                </a:tc>
                <a:tc>
                  <a:txBody>
                    <a:bodyPr/>
                    <a:lstStyle/>
                    <a:p>
                      <a:pPr algn="ctr"/>
                      <a:r>
                        <a:rPr lang="en-US" altLang="zh-CN" dirty="0"/>
                        <a:t>48</a:t>
                      </a:r>
                      <a:endParaRPr lang="zh-CN" altLang="en-US" dirty="0"/>
                    </a:p>
                  </a:txBody>
                  <a:tcPr/>
                </a:tc>
                <a:tc>
                  <a:txBody>
                    <a:bodyPr/>
                    <a:lstStyle/>
                    <a:p>
                      <a:pPr algn="ctr"/>
                      <a:r>
                        <a:rPr lang="en-US" altLang="zh-CN" dirty="0"/>
                        <a:t>48</a:t>
                      </a:r>
                      <a:endParaRPr lang="zh-CN" altLang="en-US" dirty="0"/>
                    </a:p>
                  </a:txBody>
                  <a:tcPr/>
                </a:tc>
                <a:extLst>
                  <a:ext uri="{0D108BD9-81ED-4DB2-BD59-A6C34878D82A}">
                    <a16:rowId xmlns:a16="http://schemas.microsoft.com/office/drawing/2014/main" val="2145689825"/>
                  </a:ext>
                </a:extLst>
              </a:tr>
            </a:tbl>
          </a:graphicData>
        </a:graphic>
      </p:graphicFrame>
      <p:sp>
        <p:nvSpPr>
          <p:cNvPr id="11" name="矩形: 圆角 10">
            <a:extLst>
              <a:ext uri="{FF2B5EF4-FFF2-40B4-BE49-F238E27FC236}">
                <a16:creationId xmlns:a16="http://schemas.microsoft.com/office/drawing/2014/main" id="{E3AAE75C-B6A3-4ECC-968A-E4C8AE6C3668}"/>
              </a:ext>
            </a:extLst>
          </p:cNvPr>
          <p:cNvSpPr/>
          <p:nvPr/>
        </p:nvSpPr>
        <p:spPr>
          <a:xfrm>
            <a:off x="11152237" y="1339850"/>
            <a:ext cx="567957" cy="4003083"/>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effectLst/>
              </a:rPr>
              <a:t>本研究构建的三维分割网络</a:t>
            </a:r>
            <a:endParaRPr lang="en-US" altLang="zh-CN" sz="2000" b="1" dirty="0">
              <a:solidFill>
                <a:schemeClr val="tx1"/>
              </a:solidFill>
              <a:effectLst/>
            </a:endParaRPr>
          </a:p>
        </p:txBody>
      </p:sp>
      <p:sp>
        <p:nvSpPr>
          <p:cNvPr id="3" name="矩形 2">
            <a:extLst>
              <a:ext uri="{FF2B5EF4-FFF2-40B4-BE49-F238E27FC236}">
                <a16:creationId xmlns:a16="http://schemas.microsoft.com/office/drawing/2014/main" id="{D3E2CB05-D626-48A4-AFBA-794AE52EF82F}"/>
              </a:ext>
            </a:extLst>
          </p:cNvPr>
          <p:cNvSpPr/>
          <p:nvPr/>
        </p:nvSpPr>
        <p:spPr>
          <a:xfrm>
            <a:off x="8783320" y="1701800"/>
            <a:ext cx="853440" cy="650240"/>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973CFA4-9304-49DB-AC59-62D368B977C7}"/>
              </a:ext>
            </a:extLst>
          </p:cNvPr>
          <p:cNvSpPr/>
          <p:nvPr/>
        </p:nvSpPr>
        <p:spPr>
          <a:xfrm>
            <a:off x="8783320" y="264159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7F85FE3-213B-41CD-8176-E3062AB10F60}"/>
              </a:ext>
            </a:extLst>
          </p:cNvPr>
          <p:cNvSpPr/>
          <p:nvPr/>
        </p:nvSpPr>
        <p:spPr>
          <a:xfrm>
            <a:off x="8783320" y="385571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D45D4AE-585D-4544-9ED2-A72989D7B452}"/>
              </a:ext>
            </a:extLst>
          </p:cNvPr>
          <p:cNvSpPr/>
          <p:nvPr/>
        </p:nvSpPr>
        <p:spPr>
          <a:xfrm>
            <a:off x="8774242" y="4767494"/>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B1A482B-0B44-4829-8F1B-B0DD6C50A542}"/>
              </a:ext>
            </a:extLst>
          </p:cNvPr>
          <p:cNvSpPr/>
          <p:nvPr/>
        </p:nvSpPr>
        <p:spPr>
          <a:xfrm>
            <a:off x="8791646" y="5887036"/>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C244667-E7FE-4983-93AA-0D41CF306EA5}"/>
              </a:ext>
            </a:extLst>
          </p:cNvPr>
          <p:cNvSpPr/>
          <p:nvPr/>
        </p:nvSpPr>
        <p:spPr>
          <a:xfrm>
            <a:off x="9731446" y="550162"/>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B7D0E45-6730-43B5-94BD-59B989110A03}"/>
              </a:ext>
            </a:extLst>
          </p:cNvPr>
          <p:cNvSpPr/>
          <p:nvPr/>
        </p:nvSpPr>
        <p:spPr>
          <a:xfrm>
            <a:off x="9739517" y="261262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DF1E57E-18BA-432B-A583-7D61583622B8}"/>
              </a:ext>
            </a:extLst>
          </p:cNvPr>
          <p:cNvSpPr/>
          <p:nvPr/>
        </p:nvSpPr>
        <p:spPr>
          <a:xfrm>
            <a:off x="9731446" y="3250158"/>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9F88D1B-3E68-4F23-B864-09A9CE875B4F}"/>
              </a:ext>
            </a:extLst>
          </p:cNvPr>
          <p:cNvSpPr txBox="1"/>
          <p:nvPr/>
        </p:nvSpPr>
        <p:spPr>
          <a:xfrm>
            <a:off x="390644" y="1188720"/>
            <a:ext cx="29546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 </a:t>
            </a:r>
            <a:r>
              <a:rPr lang="zh-CN" altLang="en-US" b="1" u="sng" dirty="0">
                <a:solidFill>
                  <a:srgbClr val="FF0000"/>
                </a:solidFill>
                <a:latin typeface="Arial" panose="020B0604020202020204" pitchFamily="34" charset="0"/>
                <a:cs typeface="Arial" panose="020B0604020202020204" pitchFamily="34" charset="0"/>
              </a:rPr>
              <a:t>还有一个</a:t>
            </a:r>
            <a:r>
              <a:rPr lang="en-US" altLang="zh-CN" b="1" u="sng" dirty="0">
                <a:solidFill>
                  <a:srgbClr val="FF0000"/>
                </a:solidFill>
                <a:latin typeface="Arial" panose="020B0604020202020204" pitchFamily="34" charset="0"/>
                <a:cs typeface="Arial" panose="020B0604020202020204" pitchFamily="34" charset="0"/>
              </a:rPr>
              <a:t>600</a:t>
            </a:r>
            <a:r>
              <a:rPr lang="zh-CN" altLang="en-US" b="1" u="sng" dirty="0">
                <a:solidFill>
                  <a:srgbClr val="FF0000"/>
                </a:solidFill>
                <a:latin typeface="Arial" panose="020B0604020202020204" pitchFamily="34" charset="0"/>
                <a:cs typeface="Arial" panose="020B0604020202020204" pitchFamily="34" charset="0"/>
              </a:rPr>
              <a:t>训练集的</a:t>
            </a:r>
          </a:p>
        </p:txBody>
      </p:sp>
    </p:spTree>
    <p:custDataLst>
      <p:tags r:id="rId1"/>
    </p:custDataLst>
    <p:extLst>
      <p:ext uri="{BB962C8B-B14F-4D97-AF65-F5344CB8AC3E}">
        <p14:creationId xmlns:p14="http://schemas.microsoft.com/office/powerpoint/2010/main" val="13115921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分割结果</a:t>
            </a:r>
            <a:endParaRPr lang="zh-CN" altLang="en-US" dirty="0"/>
          </a:p>
        </p:txBody>
      </p:sp>
      <p:grpSp>
        <p:nvGrpSpPr>
          <p:cNvPr id="3" name="组合 2">
            <a:extLst>
              <a:ext uri="{FF2B5EF4-FFF2-40B4-BE49-F238E27FC236}">
                <a16:creationId xmlns:a16="http://schemas.microsoft.com/office/drawing/2014/main" id="{36EDDAB1-8094-48B3-8B80-CEFA84106A9F}"/>
              </a:ext>
            </a:extLst>
          </p:cNvPr>
          <p:cNvGrpSpPr/>
          <p:nvPr/>
        </p:nvGrpSpPr>
        <p:grpSpPr>
          <a:xfrm>
            <a:off x="2107825" y="1188720"/>
            <a:ext cx="7976350" cy="5454841"/>
            <a:chOff x="1280160" y="1188720"/>
            <a:chExt cx="7976350" cy="5454841"/>
          </a:xfrm>
        </p:grpSpPr>
        <p:pic>
          <p:nvPicPr>
            <p:cNvPr id="5" name="图片 4">
              <a:extLst>
                <a:ext uri="{FF2B5EF4-FFF2-40B4-BE49-F238E27FC236}">
                  <a16:creationId xmlns:a16="http://schemas.microsoft.com/office/drawing/2014/main" id="{D68B459B-7B99-4708-B9FD-EAD36DAD0830}"/>
                </a:ext>
              </a:extLst>
            </p:cNvPr>
            <p:cNvPicPr/>
            <p:nvPr/>
          </p:nvPicPr>
          <p:blipFill rotWithShape="1">
            <a:blip r:embed="rId4">
              <a:extLst>
                <a:ext uri="{28A0092B-C50C-407E-A947-70E740481C1C}">
                  <a14:useLocalDpi xmlns:a14="http://schemas.microsoft.com/office/drawing/2010/main" val="0"/>
                </a:ext>
              </a:extLst>
            </a:blip>
            <a:srcRect l="5487"/>
            <a:stretch/>
          </p:blipFill>
          <p:spPr bwMode="auto">
            <a:xfrm>
              <a:off x="1915159" y="1188720"/>
              <a:ext cx="7341351" cy="5454841"/>
            </a:xfrm>
            <a:prstGeom prst="rect">
              <a:avLst/>
            </a:prstGeom>
            <a:noFill/>
            <a:ln>
              <a:noFill/>
            </a:ln>
          </p:spPr>
        </p:pic>
        <p:sp>
          <p:nvSpPr>
            <p:cNvPr id="6" name="文本框 5">
              <a:extLst>
                <a:ext uri="{FF2B5EF4-FFF2-40B4-BE49-F238E27FC236}">
                  <a16:creationId xmlns:a16="http://schemas.microsoft.com/office/drawing/2014/main" id="{2015F194-51CF-4C5E-AF36-368426315BD3}"/>
                </a:ext>
              </a:extLst>
            </p:cNvPr>
            <p:cNvSpPr txBox="1"/>
            <p:nvPr/>
          </p:nvSpPr>
          <p:spPr>
            <a:xfrm>
              <a:off x="1280160" y="1819203"/>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原始</a:t>
              </a:r>
              <a:endParaRPr lang="en-US" altLang="zh-CN" kern="100" dirty="0">
                <a:latin typeface="Times New Roman" panose="02020603050405020304" pitchFamily="18" charset="0"/>
                <a:ea typeface="黑体" panose="02010609060101010101" pitchFamily="49" charset="-122"/>
              </a:endParaRPr>
            </a:p>
            <a:p>
              <a:pPr marL="0" lvl="2" algn="ctr"/>
              <a:r>
                <a:rPr lang="zh-CN" altLang="en-US" kern="100" dirty="0">
                  <a:latin typeface="Times New Roman" panose="02020603050405020304" pitchFamily="18" charset="0"/>
                  <a:ea typeface="黑体" panose="02010609060101010101" pitchFamily="49" charset="-122"/>
                </a:rPr>
                <a:t>数据</a:t>
              </a:r>
              <a:endParaRPr lang="en-US" altLang="zh-CN" kern="100" dirty="0">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DF1B200E-1A59-4149-8439-EE1DB61D5001}"/>
                </a:ext>
              </a:extLst>
            </p:cNvPr>
            <p:cNvSpPr txBox="1"/>
            <p:nvPr/>
          </p:nvSpPr>
          <p:spPr>
            <a:xfrm>
              <a:off x="1280160" y="3606510"/>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标注数据</a:t>
              </a:r>
              <a:endParaRPr lang="en-US" altLang="zh-CN" kern="100" dirty="0">
                <a:latin typeface="Times New Roman" panose="02020603050405020304" pitchFamily="18" charset="0"/>
                <a:ea typeface="黑体" panose="02010609060101010101" pitchFamily="49" charset="-122"/>
              </a:endParaRPr>
            </a:p>
          </p:txBody>
        </p:sp>
        <p:sp>
          <p:nvSpPr>
            <p:cNvPr id="9" name="文本框 8">
              <a:extLst>
                <a:ext uri="{FF2B5EF4-FFF2-40B4-BE49-F238E27FC236}">
                  <a16:creationId xmlns:a16="http://schemas.microsoft.com/office/drawing/2014/main" id="{8ECBC4F1-785B-4FB4-9943-48FCDD087A21}"/>
                </a:ext>
              </a:extLst>
            </p:cNvPr>
            <p:cNvSpPr txBox="1"/>
            <p:nvPr/>
          </p:nvSpPr>
          <p:spPr>
            <a:xfrm>
              <a:off x="1280160" y="5505868"/>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预测</a:t>
              </a:r>
              <a:endParaRPr lang="en-US" altLang="zh-CN" kern="100" dirty="0">
                <a:latin typeface="Times New Roman" panose="02020603050405020304" pitchFamily="18" charset="0"/>
                <a:ea typeface="黑体" panose="02010609060101010101" pitchFamily="49" charset="-122"/>
              </a:endParaRPr>
            </a:p>
            <a:p>
              <a:pPr marL="0" lvl="2" algn="ctr"/>
              <a:r>
                <a:rPr lang="zh-CN" altLang="en-US" kern="100" dirty="0">
                  <a:latin typeface="Times New Roman" panose="02020603050405020304" pitchFamily="18" charset="0"/>
                  <a:ea typeface="黑体" panose="02010609060101010101" pitchFamily="49" charset="-122"/>
                </a:rPr>
                <a:t>结果</a:t>
              </a:r>
              <a:endParaRPr lang="en-US" altLang="zh-CN" kern="100" dirty="0">
                <a:latin typeface="Times New Roman" panose="02020603050405020304" pitchFamily="18" charset="0"/>
                <a:ea typeface="黑体" panose="02010609060101010101" pitchFamily="49" charset="-122"/>
              </a:endParaRPr>
            </a:p>
          </p:txBody>
        </p:sp>
      </p:grpSp>
      <p:sp>
        <p:nvSpPr>
          <p:cNvPr id="8" name="灯片编号占位符 7">
            <a:extLst>
              <a:ext uri="{FF2B5EF4-FFF2-40B4-BE49-F238E27FC236}">
                <a16:creationId xmlns:a16="http://schemas.microsoft.com/office/drawing/2014/main" id="{F1385B21-B275-490A-9A18-CBCF41E7C1E4}"/>
              </a:ext>
            </a:extLst>
          </p:cNvPr>
          <p:cNvSpPr>
            <a:spLocks noGrp="1"/>
          </p:cNvSpPr>
          <p:nvPr>
            <p:ph type="sldNum" sz="quarter" idx="10"/>
          </p:nvPr>
        </p:nvSpPr>
        <p:spPr/>
        <p:txBody>
          <a:bodyPr/>
          <a:lstStyle/>
          <a:p>
            <a:fld id="{9F26C4DD-4A95-4F81-AFEF-BB17C8CA0BCE}" type="slidenum">
              <a:rPr lang="zh-CN" altLang="en-US" smtClean="0"/>
              <a:pPr/>
              <a:t>26</a:t>
            </a:fld>
            <a:endParaRPr lang="zh-CN" altLang="en-US" dirty="0"/>
          </a:p>
        </p:txBody>
      </p:sp>
    </p:spTree>
    <p:custDataLst>
      <p:tags r:id="rId1"/>
    </p:custDataLst>
    <p:extLst>
      <p:ext uri="{BB962C8B-B14F-4D97-AF65-F5344CB8AC3E}">
        <p14:creationId xmlns:p14="http://schemas.microsoft.com/office/powerpoint/2010/main" val="163446147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分割结果</a:t>
            </a:r>
            <a:endParaRPr lang="zh-CN" altLang="en-US" dirty="0"/>
          </a:p>
        </p:txBody>
      </p:sp>
      <p:sp>
        <p:nvSpPr>
          <p:cNvPr id="11" name="文本框 10">
            <a:extLst>
              <a:ext uri="{FF2B5EF4-FFF2-40B4-BE49-F238E27FC236}">
                <a16:creationId xmlns:a16="http://schemas.microsoft.com/office/drawing/2014/main" id="{E64DB636-3186-4289-9200-8886609B10FE}"/>
              </a:ext>
            </a:extLst>
          </p:cNvPr>
          <p:cNvSpPr txBox="1"/>
          <p:nvPr/>
        </p:nvSpPr>
        <p:spPr>
          <a:xfrm>
            <a:off x="2424965" y="6121841"/>
            <a:ext cx="2322048"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原始数据</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893BA8CE-4F30-4856-A118-5175093FA951}"/>
              </a:ext>
            </a:extLst>
          </p:cNvPr>
          <p:cNvSpPr txBox="1"/>
          <p:nvPr/>
        </p:nvSpPr>
        <p:spPr>
          <a:xfrm>
            <a:off x="2365289" y="6121841"/>
            <a:ext cx="7460376" cy="442878"/>
          </a:xfrm>
          <a:prstGeom prst="rect">
            <a:avLst/>
          </a:prstGeom>
          <a:noFill/>
        </p:spPr>
        <p:txBody>
          <a:bodyPr wrap="square">
            <a:spAutoFit/>
          </a:bodyPr>
          <a:lstStyle/>
          <a:p>
            <a:pPr algn="ctr">
              <a:lnSpc>
                <a:spcPct val="150000"/>
              </a:lnSpc>
              <a:spcAft>
                <a:spcPts val="1200"/>
              </a:spcAft>
            </a:pPr>
            <a:r>
              <a:rPr lang="en-US" altLang="zh-CN" sz="1800" kern="100" dirty="0" err="1">
                <a:effectLst/>
                <a:latin typeface="黑体" panose="02010609060101010101" pitchFamily="49" charset="-122"/>
                <a:ea typeface="黑体" panose="02010609060101010101" pitchFamily="49" charset="-122"/>
                <a:cs typeface="Times New Roman" panose="02020603050405020304" pitchFamily="18" charset="0"/>
              </a:rPr>
              <a:t>Swin</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 Transformer</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分割方法</a:t>
            </a:r>
            <a:endParaRPr lang="zh-CN" altLang="zh-CN" sz="2400" kern="1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99439581-90E9-4C2F-A4A9-3B75673C6156}"/>
              </a:ext>
            </a:extLst>
          </p:cNvPr>
          <p:cNvSpPr txBox="1"/>
          <p:nvPr/>
        </p:nvSpPr>
        <p:spPr>
          <a:xfrm>
            <a:off x="7444985" y="6121841"/>
            <a:ext cx="2322050"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本研究分割方法</a:t>
            </a:r>
            <a:endParaRPr lang="zh-CN" altLang="zh-CN" sz="2400" kern="100" dirty="0">
              <a:effectLst/>
              <a:latin typeface="黑体" panose="02010609060101010101" pitchFamily="49" charset="-122"/>
              <a:ea typeface="黑体" panose="02010609060101010101" pitchFamily="49" charset="-122"/>
            </a:endParaRPr>
          </a:p>
        </p:txBody>
      </p:sp>
      <p:sp>
        <p:nvSpPr>
          <p:cNvPr id="14" name="灯片编号占位符 13">
            <a:extLst>
              <a:ext uri="{FF2B5EF4-FFF2-40B4-BE49-F238E27FC236}">
                <a16:creationId xmlns:a16="http://schemas.microsoft.com/office/drawing/2014/main" id="{0E1FD39F-81FD-4279-B6E4-5A083C905A7C}"/>
              </a:ext>
            </a:extLst>
          </p:cNvPr>
          <p:cNvSpPr>
            <a:spLocks noGrp="1"/>
          </p:cNvSpPr>
          <p:nvPr>
            <p:ph type="sldNum" sz="quarter" idx="10"/>
          </p:nvPr>
        </p:nvSpPr>
        <p:spPr/>
        <p:txBody>
          <a:bodyPr/>
          <a:lstStyle/>
          <a:p>
            <a:fld id="{9F26C4DD-4A95-4F81-AFEF-BB17C8CA0BCE}" type="slidenum">
              <a:rPr lang="zh-CN" altLang="en-US" smtClean="0"/>
              <a:pPr/>
              <a:t>27</a:t>
            </a:fld>
            <a:endParaRPr lang="zh-CN" altLang="en-US" dirty="0"/>
          </a:p>
        </p:txBody>
      </p:sp>
      <p:sp>
        <p:nvSpPr>
          <p:cNvPr id="10" name="文本框 9">
            <a:extLst>
              <a:ext uri="{FF2B5EF4-FFF2-40B4-BE49-F238E27FC236}">
                <a16:creationId xmlns:a16="http://schemas.microsoft.com/office/drawing/2014/main" id="{816B4380-1CE2-4B96-B692-33983FBF0354}"/>
              </a:ext>
            </a:extLst>
          </p:cNvPr>
          <p:cNvSpPr txBox="1"/>
          <p:nvPr/>
        </p:nvSpPr>
        <p:spPr>
          <a:xfrm>
            <a:off x="10015785" y="5388709"/>
            <a:ext cx="1747893" cy="646331"/>
          </a:xfrm>
          <a:prstGeom prst="rect">
            <a:avLst/>
          </a:prstGeom>
          <a:noFill/>
        </p:spPr>
        <p:txBody>
          <a:bodyPr wrap="square">
            <a:spAutoFit/>
          </a:bodyPr>
          <a:lstStyle/>
          <a:p>
            <a:r>
              <a:rPr lang="zh-CN" altLang="en-US" sz="1800" b="1" kern="100" dirty="0">
                <a:solidFill>
                  <a:schemeClr val="tx1"/>
                </a:solidFill>
                <a:latin typeface="黑体" panose="02010609060101010101" pitchFamily="49" charset="-122"/>
                <a:ea typeface="黑体" panose="02010609060101010101" pitchFamily="49" charset="-122"/>
              </a:rPr>
              <a:t>血管分割断裂问题得到解决</a:t>
            </a:r>
            <a:endParaRPr lang="zh-CN" altLang="en-US" dirty="0"/>
          </a:p>
        </p:txBody>
      </p:sp>
      <p:sp>
        <p:nvSpPr>
          <p:cNvPr id="15" name="文本框 14">
            <a:extLst>
              <a:ext uri="{FF2B5EF4-FFF2-40B4-BE49-F238E27FC236}">
                <a16:creationId xmlns:a16="http://schemas.microsoft.com/office/drawing/2014/main" id="{415F89B5-8971-4801-9DCF-044CC78B785B}"/>
              </a:ext>
            </a:extLst>
          </p:cNvPr>
          <p:cNvSpPr txBox="1"/>
          <p:nvPr/>
        </p:nvSpPr>
        <p:spPr>
          <a:xfrm>
            <a:off x="10015785" y="4863820"/>
            <a:ext cx="1609165" cy="369332"/>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sz="1800" b="1" kern="100" dirty="0">
                <a:solidFill>
                  <a:schemeClr val="tx1"/>
                </a:solidFill>
                <a:latin typeface="黑体" panose="02010609060101010101" pitchFamily="49" charset="-122"/>
                <a:ea typeface="黑体" panose="02010609060101010101" pitchFamily="49" charset="-122"/>
              </a:rPr>
              <a:t>噪点得到抑制</a:t>
            </a:r>
          </a:p>
        </p:txBody>
      </p:sp>
      <p:pic>
        <p:nvPicPr>
          <p:cNvPr id="4" name="图片 3">
            <a:extLst>
              <a:ext uri="{FF2B5EF4-FFF2-40B4-BE49-F238E27FC236}">
                <a16:creationId xmlns:a16="http://schemas.microsoft.com/office/drawing/2014/main" id="{A2263999-DF33-4623-993A-18771113ED95}"/>
              </a:ext>
            </a:extLst>
          </p:cNvPr>
          <p:cNvPicPr>
            <a:picLocks noChangeAspect="1"/>
          </p:cNvPicPr>
          <p:nvPr/>
        </p:nvPicPr>
        <p:blipFill rotWithShape="1">
          <a:blip r:embed="rId4">
            <a:extLst>
              <a:ext uri="{28A0092B-C50C-407E-A947-70E740481C1C}">
                <a14:useLocalDpi xmlns:a14="http://schemas.microsoft.com/office/drawing/2010/main" val="0"/>
              </a:ext>
            </a:extLst>
          </a:blip>
          <a:srcRect b="10994"/>
          <a:stretch/>
        </p:blipFill>
        <p:spPr>
          <a:xfrm>
            <a:off x="2365289" y="1246093"/>
            <a:ext cx="7461422" cy="4899210"/>
          </a:xfrm>
          <a:prstGeom prst="rect">
            <a:avLst/>
          </a:prstGeom>
        </p:spPr>
      </p:pic>
      <p:cxnSp>
        <p:nvCxnSpPr>
          <p:cNvPr id="7" name="直接箭头连接符 6">
            <a:extLst>
              <a:ext uri="{FF2B5EF4-FFF2-40B4-BE49-F238E27FC236}">
                <a16:creationId xmlns:a16="http://schemas.microsoft.com/office/drawing/2014/main" id="{7DAF3DF9-BA47-4774-BD6A-019809388D75}"/>
              </a:ext>
            </a:extLst>
          </p:cNvPr>
          <p:cNvCxnSpPr>
            <a:cxnSpLocks/>
          </p:cNvCxnSpPr>
          <p:nvPr/>
        </p:nvCxnSpPr>
        <p:spPr>
          <a:xfrm flipH="1">
            <a:off x="6615955" y="5048486"/>
            <a:ext cx="3415624" cy="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FCD89344-7E18-4011-B41C-C59119C613FA}"/>
              </a:ext>
            </a:extLst>
          </p:cNvPr>
          <p:cNvCxnSpPr>
            <a:cxnSpLocks/>
          </p:cNvCxnSpPr>
          <p:nvPr/>
        </p:nvCxnSpPr>
        <p:spPr>
          <a:xfrm flipH="1">
            <a:off x="6615955" y="5752216"/>
            <a:ext cx="3415624" cy="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238096574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定量评估</a:t>
            </a:r>
            <a:endParaRPr lang="zh-CN" altLang="en-US" dirty="0"/>
          </a:p>
        </p:txBody>
      </p:sp>
      <p:graphicFrame>
        <p:nvGraphicFramePr>
          <p:cNvPr id="7" name="表格 11">
            <a:extLst>
              <a:ext uri="{FF2B5EF4-FFF2-40B4-BE49-F238E27FC236}">
                <a16:creationId xmlns:a16="http://schemas.microsoft.com/office/drawing/2014/main" id="{B7D91B30-9726-4D4D-9425-DB38D6BAA65D}"/>
              </a:ext>
            </a:extLst>
          </p:cNvPr>
          <p:cNvGraphicFramePr>
            <a:graphicFrameLocks noGrp="1"/>
          </p:cNvGraphicFramePr>
          <p:nvPr>
            <p:extLst>
              <p:ext uri="{D42A27DB-BD31-4B8C-83A1-F6EECF244321}">
                <p14:modId xmlns:p14="http://schemas.microsoft.com/office/powerpoint/2010/main" val="3476109315"/>
              </p:ext>
            </p:extLst>
          </p:nvPr>
        </p:nvGraphicFramePr>
        <p:xfrm>
          <a:off x="734334" y="1249388"/>
          <a:ext cx="10723332" cy="4305447"/>
        </p:xfrm>
        <a:graphic>
          <a:graphicData uri="http://schemas.openxmlformats.org/drawingml/2006/table">
            <a:tbl>
              <a:tblPr firstRow="1" bandRow="1">
                <a:tableStyleId>{5C22544A-7EE6-4342-B048-85BDC9FD1C3A}</a:tableStyleId>
              </a:tblPr>
              <a:tblGrid>
                <a:gridCol w="2154500">
                  <a:extLst>
                    <a:ext uri="{9D8B030D-6E8A-4147-A177-3AD203B41FA5}">
                      <a16:colId xmlns:a16="http://schemas.microsoft.com/office/drawing/2014/main" val="3988961112"/>
                    </a:ext>
                  </a:extLst>
                </a:gridCol>
                <a:gridCol w="1071104">
                  <a:extLst>
                    <a:ext uri="{9D8B030D-6E8A-4147-A177-3AD203B41FA5}">
                      <a16:colId xmlns:a16="http://schemas.microsoft.com/office/drawing/2014/main" val="3863077301"/>
                    </a:ext>
                  </a:extLst>
                </a:gridCol>
                <a:gridCol w="1071104">
                  <a:extLst>
                    <a:ext uri="{9D8B030D-6E8A-4147-A177-3AD203B41FA5}">
                      <a16:colId xmlns:a16="http://schemas.microsoft.com/office/drawing/2014/main" val="3437268688"/>
                    </a:ext>
                  </a:extLst>
                </a:gridCol>
                <a:gridCol w="1071104">
                  <a:extLst>
                    <a:ext uri="{9D8B030D-6E8A-4147-A177-3AD203B41FA5}">
                      <a16:colId xmlns:a16="http://schemas.microsoft.com/office/drawing/2014/main" val="43014735"/>
                    </a:ext>
                  </a:extLst>
                </a:gridCol>
                <a:gridCol w="1071104">
                  <a:extLst>
                    <a:ext uri="{9D8B030D-6E8A-4147-A177-3AD203B41FA5}">
                      <a16:colId xmlns:a16="http://schemas.microsoft.com/office/drawing/2014/main" val="2161613261"/>
                    </a:ext>
                  </a:extLst>
                </a:gridCol>
                <a:gridCol w="1071104">
                  <a:extLst>
                    <a:ext uri="{9D8B030D-6E8A-4147-A177-3AD203B41FA5}">
                      <a16:colId xmlns:a16="http://schemas.microsoft.com/office/drawing/2014/main" val="1174699541"/>
                    </a:ext>
                  </a:extLst>
                </a:gridCol>
                <a:gridCol w="1071104">
                  <a:extLst>
                    <a:ext uri="{9D8B030D-6E8A-4147-A177-3AD203B41FA5}">
                      <a16:colId xmlns:a16="http://schemas.microsoft.com/office/drawing/2014/main" val="3214987872"/>
                    </a:ext>
                  </a:extLst>
                </a:gridCol>
                <a:gridCol w="1071104">
                  <a:extLst>
                    <a:ext uri="{9D8B030D-6E8A-4147-A177-3AD203B41FA5}">
                      <a16:colId xmlns:a16="http://schemas.microsoft.com/office/drawing/2014/main" val="3387597335"/>
                    </a:ext>
                  </a:extLst>
                </a:gridCol>
                <a:gridCol w="1071104">
                  <a:extLst>
                    <a:ext uri="{9D8B030D-6E8A-4147-A177-3AD203B41FA5}">
                      <a16:colId xmlns:a16="http://schemas.microsoft.com/office/drawing/2014/main" val="1187746516"/>
                    </a:ext>
                  </a:extLst>
                </a:gridCol>
              </a:tblGrid>
              <a:tr h="433679">
                <a:tc>
                  <a:txBody>
                    <a:bodyPr/>
                    <a:lstStyle/>
                    <a:p>
                      <a:pPr algn="ctr"/>
                      <a:r>
                        <a:rPr lang="zh-CN" altLang="en-US" dirty="0">
                          <a:latin typeface="黑体" panose="02010609060101010101" pitchFamily="49" charset="-122"/>
                          <a:ea typeface="黑体" panose="02010609060101010101" pitchFamily="49" charset="-122"/>
                        </a:rPr>
                        <a:t>评估指标</a:t>
                      </a:r>
                    </a:p>
                  </a:txBody>
                  <a:tcPr/>
                </a:tc>
                <a:tc>
                  <a:txBody>
                    <a:bodyPr/>
                    <a:lstStyle/>
                    <a:p>
                      <a:pPr algn="ctr"/>
                      <a:r>
                        <a:rPr lang="en-US" altLang="zh-CN" dirty="0">
                          <a:latin typeface="Arial" panose="020B0604020202020204" pitchFamily="34" charset="0"/>
                          <a:cs typeface="Arial" panose="020B0604020202020204" pitchFamily="34" charset="0"/>
                        </a:rPr>
                        <a:t>Acc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err="1">
                          <a:latin typeface="Arial" panose="020B0604020202020204" pitchFamily="34" charset="0"/>
                          <a:cs typeface="Arial" panose="020B0604020202020204" pitchFamily="34" charset="0"/>
                        </a:rPr>
                        <a:t>Prec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F1</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cs typeface="Arial" panose="020B0604020202020204" pitchFamily="34" charset="0"/>
                        </a:rPr>
                        <a:t>clDice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HD95</a:t>
                      </a:r>
                      <a:r>
                        <a:rPr lang="zh-CN" altLang="en-US" dirty="0"/>
                        <a:t>↓</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89020173"/>
                  </a:ext>
                </a:extLst>
              </a:tr>
              <a:tr h="433679">
                <a:tc>
                  <a:txBody>
                    <a:bodyPr/>
                    <a:lstStyle/>
                    <a:p>
                      <a:pPr algn="ctr">
                        <a:lnSpc>
                          <a:spcPct val="150000"/>
                        </a:lnSpc>
                      </a:pPr>
                      <a:r>
                        <a:rPr lang="zh-CN" sz="1600" kern="100" dirty="0">
                          <a:effectLst/>
                          <a:latin typeface="Times New Roman" panose="02020603050405020304" pitchFamily="18" charset="0"/>
                          <a:ea typeface="宋体" panose="02010600030101010101" pitchFamily="2" charset="-122"/>
                        </a:rPr>
                        <a:t>本研究</a:t>
                      </a: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98.30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87.76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83.10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b="1" kern="100" dirty="0">
                          <a:effectLst/>
                          <a:latin typeface="Times New Roman" panose="02020603050405020304" pitchFamily="18" charset="0"/>
                          <a:ea typeface="宋体" panose="02010600030101010101" pitchFamily="2" charset="-122"/>
                        </a:rPr>
                        <a:t>85.36</a:t>
                      </a: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83.86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96.16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18.35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2.52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40435832"/>
                  </a:ext>
                </a:extLst>
              </a:tr>
              <a:tr h="402336">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Swin</a:t>
                      </a:r>
                      <a:r>
                        <a:rPr lang="en-US" sz="1600" kern="100" dirty="0">
                          <a:effectLst/>
                          <a:latin typeface="Times New Roman" panose="02020603050405020304" pitchFamily="18" charset="0"/>
                          <a:ea typeface="宋体" panose="02010600030101010101" pitchFamily="2" charset="-122"/>
                        </a:rPr>
                        <a:t> T</a:t>
                      </a:r>
                      <a:r>
                        <a:rPr lang="en-US" altLang="zh-CN" sz="1600" kern="100" dirty="0">
                          <a:effectLst/>
                          <a:latin typeface="Times New Roman" panose="02020603050405020304" pitchFamily="18" charset="0"/>
                          <a:ea typeface="宋体" panose="02010600030101010101" pitchFamily="2" charset="-122"/>
                        </a:rPr>
                        <a:t>ransformer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98.20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86.74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82.13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84.38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82.89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95.16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21.60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2.64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30718747"/>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U-Net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97.96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84.58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81.31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82.91</a:t>
                      </a: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80.70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95.37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17.95</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9377527"/>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DSCNet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98.23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88.18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81.76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83.00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95.73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18.00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2.88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8177704"/>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nnUNet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98.16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85.46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83.37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84.41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82.62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96.28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16.30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91395155"/>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nnFormer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97.94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79.18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89.14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83.86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81.68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95.20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21.74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2.99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67691980"/>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SwinUNETR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82.05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76.69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79.30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77.01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92.70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23.31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3.21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53029935"/>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UNETR++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98.14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85.54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82.87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95.92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19.90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82401273"/>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SAM2-UNet</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2D</a:t>
                      </a:r>
                      <a:r>
                        <a:rPr lang="zh-CN" sz="1600" kern="100" dirty="0">
                          <a:effectLst/>
                          <a:latin typeface="Times New Roman" panose="02020603050405020304" pitchFamily="18" charset="0"/>
                          <a:ea typeface="宋体" panose="02010600030101010101" pitchFamily="2" charset="-122"/>
                        </a:rPr>
                        <a:t>拼接）</a:t>
                      </a: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98.14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83.21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84.31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83.76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94.29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22.58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2.72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25020697"/>
                  </a:ext>
                </a:extLst>
              </a:tr>
            </a:tbl>
          </a:graphicData>
        </a:graphic>
      </p:graphicFrame>
      <p:sp>
        <p:nvSpPr>
          <p:cNvPr id="21" name="矩形: 圆角 20">
            <a:extLst>
              <a:ext uri="{FF2B5EF4-FFF2-40B4-BE49-F238E27FC236}">
                <a16:creationId xmlns:a16="http://schemas.microsoft.com/office/drawing/2014/main" id="{3F660872-9D5F-4E4A-9D06-247891E554F2}"/>
              </a:ext>
            </a:extLst>
          </p:cNvPr>
          <p:cNvSpPr/>
          <p:nvPr/>
        </p:nvSpPr>
        <p:spPr>
          <a:xfrm>
            <a:off x="2472451" y="5880695"/>
            <a:ext cx="7247098"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tx1"/>
                </a:solidFill>
                <a:effectLst/>
                <a:latin typeface="黑体" panose="02010609060101010101" pitchFamily="49" charset="-122"/>
                <a:ea typeface="黑体" panose="02010609060101010101" pitchFamily="49" charset="-122"/>
              </a:rPr>
              <a:t>Dice</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系数较其它方法提升约</a:t>
            </a:r>
            <a:r>
              <a:rPr lang="en-US" altLang="zh-CN" sz="2000" b="1" kern="100" dirty="0">
                <a:solidFill>
                  <a:schemeClr val="tx1"/>
                </a:solidFill>
                <a:effectLst/>
                <a:latin typeface="黑体" panose="02010609060101010101" pitchFamily="49" charset="-122"/>
                <a:ea typeface="黑体" panose="02010609060101010101" pitchFamily="49" charset="-122"/>
              </a:rPr>
              <a:t>1%</a:t>
            </a:r>
            <a:r>
              <a:rPr lang="zh-CN" altLang="en-US" sz="2000" b="1" kern="100" dirty="0">
                <a:solidFill>
                  <a:schemeClr val="tx1"/>
                </a:solidFill>
                <a:effectLst/>
                <a:latin typeface="黑体" panose="02010609060101010101" pitchFamily="49" charset="-122"/>
                <a:ea typeface="黑体" panose="02010609060101010101" pitchFamily="49" charset="-122"/>
              </a:rPr>
              <a:t>，</a:t>
            </a:r>
            <a:r>
              <a:rPr lang="en-US" altLang="zh-CN" sz="2000" b="1" kern="100" dirty="0">
                <a:solidFill>
                  <a:schemeClr val="tx1"/>
                </a:solidFill>
                <a:effectLst/>
                <a:latin typeface="黑体" panose="02010609060101010101" pitchFamily="49" charset="-122"/>
                <a:ea typeface="黑体" panose="02010609060101010101" pitchFamily="49" charset="-122"/>
              </a:rPr>
              <a:t>Acc</a:t>
            </a:r>
            <a:r>
              <a:rPr lang="zh-CN" altLang="en-US" sz="2000" b="1" kern="100" dirty="0">
                <a:solidFill>
                  <a:schemeClr val="tx1"/>
                </a:solidFill>
                <a:effectLst/>
                <a:latin typeface="黑体" panose="02010609060101010101" pitchFamily="49" charset="-122"/>
                <a:ea typeface="黑体" panose="02010609060101010101" pitchFamily="49" charset="-122"/>
              </a:rPr>
              <a:t>、</a:t>
            </a:r>
            <a:r>
              <a:rPr lang="en-US" altLang="zh-CN" sz="2000" b="1" kern="100" dirty="0">
                <a:solidFill>
                  <a:schemeClr val="tx1"/>
                </a:solidFill>
                <a:effectLst/>
                <a:latin typeface="黑体" panose="02010609060101010101" pitchFamily="49" charset="-122"/>
                <a:ea typeface="黑体" panose="02010609060101010101" pitchFamily="49" charset="-122"/>
              </a:rPr>
              <a:t>F1</a:t>
            </a:r>
            <a:r>
              <a:rPr lang="zh-CN" altLang="en-US" sz="2000" b="1" kern="100" dirty="0">
                <a:solidFill>
                  <a:schemeClr val="tx1"/>
                </a:solidFill>
                <a:effectLst/>
                <a:latin typeface="黑体" panose="02010609060101010101" pitchFamily="49" charset="-122"/>
                <a:ea typeface="黑体" panose="02010609060101010101" pitchFamily="49" charset="-122"/>
              </a:rPr>
              <a:t>和</a:t>
            </a:r>
            <a:r>
              <a:rPr lang="en-US" altLang="zh-CN" sz="2000" b="1" kern="100" dirty="0">
                <a:solidFill>
                  <a:schemeClr val="tx1"/>
                </a:solidFill>
                <a:effectLst/>
                <a:latin typeface="黑体" panose="02010609060101010101" pitchFamily="49" charset="-122"/>
                <a:ea typeface="黑体" panose="02010609060101010101" pitchFamily="49" charset="-122"/>
              </a:rPr>
              <a:t>HD95</a:t>
            </a:r>
            <a:r>
              <a:rPr lang="zh-CN" altLang="en-US" sz="2000" b="1" kern="100" dirty="0">
                <a:solidFill>
                  <a:schemeClr val="tx1"/>
                </a:solidFill>
                <a:effectLst/>
                <a:latin typeface="黑体" panose="02010609060101010101" pitchFamily="49" charset="-122"/>
                <a:ea typeface="黑体" panose="02010609060101010101" pitchFamily="49" charset="-122"/>
              </a:rPr>
              <a:t>取得最优</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EB5AF70A-9874-453D-91A4-1315E32CD8A0}"/>
              </a:ext>
            </a:extLst>
          </p:cNvPr>
          <p:cNvSpPr>
            <a:spLocks noGrp="1"/>
          </p:cNvSpPr>
          <p:nvPr>
            <p:ph type="sldNum" sz="quarter" idx="10"/>
          </p:nvPr>
        </p:nvSpPr>
        <p:spPr/>
        <p:txBody>
          <a:bodyPr/>
          <a:lstStyle/>
          <a:p>
            <a:fld id="{9F26C4DD-4A95-4F81-AFEF-BB17C8CA0BCE}" type="slidenum">
              <a:rPr lang="zh-CN" altLang="en-US" smtClean="0"/>
              <a:pPr/>
              <a:t>28</a:t>
            </a:fld>
            <a:endParaRPr lang="zh-CN" altLang="en-US" dirty="0"/>
          </a:p>
        </p:txBody>
      </p:sp>
    </p:spTree>
    <p:custDataLst>
      <p:tags r:id="rId1"/>
    </p:custDataLst>
    <p:extLst>
      <p:ext uri="{BB962C8B-B14F-4D97-AF65-F5344CB8AC3E}">
        <p14:creationId xmlns:p14="http://schemas.microsoft.com/office/powerpoint/2010/main" val="197564624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消融实验</a:t>
            </a:r>
            <a:endParaRPr lang="zh-CN" altLang="en-US" dirty="0"/>
          </a:p>
        </p:txBody>
      </p:sp>
      <p:pic>
        <p:nvPicPr>
          <p:cNvPr id="6" name="图片 5">
            <a:extLst>
              <a:ext uri="{FF2B5EF4-FFF2-40B4-BE49-F238E27FC236}">
                <a16:creationId xmlns:a16="http://schemas.microsoft.com/office/drawing/2014/main" id="{4487301A-3DD4-49B9-AE99-5B1C525B017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3089" y="2004738"/>
            <a:ext cx="5447763" cy="4190061"/>
          </a:xfrm>
          <a:prstGeom prst="rect">
            <a:avLst/>
          </a:prstGeom>
          <a:noFill/>
          <a:ln>
            <a:noFill/>
          </a:ln>
        </p:spPr>
      </p:pic>
      <p:pic>
        <p:nvPicPr>
          <p:cNvPr id="8" name="图片 7">
            <a:extLst>
              <a:ext uri="{FF2B5EF4-FFF2-40B4-BE49-F238E27FC236}">
                <a16:creationId xmlns:a16="http://schemas.microsoft.com/office/drawing/2014/main" id="{F10DAC21-A67A-4724-ACD6-AD3EFB5281F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27998" y="2004737"/>
            <a:ext cx="5535680" cy="4190061"/>
          </a:xfrm>
          <a:prstGeom prst="rect">
            <a:avLst/>
          </a:prstGeom>
          <a:noFill/>
          <a:ln>
            <a:noFill/>
          </a:ln>
        </p:spPr>
      </p:pic>
      <p:sp>
        <p:nvSpPr>
          <p:cNvPr id="10" name="文本框 9">
            <a:extLst>
              <a:ext uri="{FF2B5EF4-FFF2-40B4-BE49-F238E27FC236}">
                <a16:creationId xmlns:a16="http://schemas.microsoft.com/office/drawing/2014/main" id="{43B87FE1-FBD9-4620-B4A2-C713B28586EB}"/>
              </a:ext>
            </a:extLst>
          </p:cNvPr>
          <p:cNvSpPr txBox="1"/>
          <p:nvPr/>
        </p:nvSpPr>
        <p:spPr>
          <a:xfrm>
            <a:off x="526377" y="1302533"/>
            <a:ext cx="5447763" cy="455253"/>
          </a:xfrm>
          <a:prstGeom prst="rect">
            <a:avLst/>
          </a:prstGeom>
          <a:noFill/>
        </p:spPr>
        <p:txBody>
          <a:bodyPr wrap="square">
            <a:spAutoFit/>
          </a:bodyPr>
          <a:lstStyle/>
          <a:p>
            <a:pPr algn="ctr">
              <a:lnSpc>
                <a:spcPct val="150000"/>
              </a:lnSpc>
              <a:spcAft>
                <a:spcPts val="1200"/>
              </a:spcAft>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仅去除一个模块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endParaRPr lang="zh-CN" altLang="zh-CN" sz="2400" kern="100" dirty="0">
              <a:effectLst/>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95D62CCE-3EE4-4AE1-AE20-2D4A78790884}"/>
              </a:ext>
            </a:extLst>
          </p:cNvPr>
          <p:cNvSpPr txBox="1"/>
          <p:nvPr/>
        </p:nvSpPr>
        <p:spPr>
          <a:xfrm>
            <a:off x="6271956" y="1302533"/>
            <a:ext cx="5447763" cy="455253"/>
          </a:xfrm>
          <a:prstGeom prst="rect">
            <a:avLst/>
          </a:prstGeom>
          <a:noFill/>
        </p:spPr>
        <p:txBody>
          <a:bodyPr wrap="square">
            <a:spAutoFit/>
          </a:bodyPr>
          <a:lstStyle/>
          <a:p>
            <a:pPr algn="ctr">
              <a:lnSpc>
                <a:spcPct val="150000"/>
              </a:lnSpc>
              <a:spcAft>
                <a:spcPts val="1200"/>
              </a:spcAft>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仅</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使用</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endParaRPr lang="zh-CN" altLang="zh-CN" sz="2400" kern="100" dirty="0">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C8233493-B2A6-474D-AE4F-C96EFD46B7F9}"/>
              </a:ext>
            </a:extLst>
          </p:cNvPr>
          <p:cNvSpPr>
            <a:spLocks noGrp="1"/>
          </p:cNvSpPr>
          <p:nvPr>
            <p:ph type="sldNum" sz="quarter" idx="10"/>
          </p:nvPr>
        </p:nvSpPr>
        <p:spPr/>
        <p:txBody>
          <a:bodyPr/>
          <a:lstStyle/>
          <a:p>
            <a:fld id="{9F26C4DD-4A95-4F81-AFEF-BB17C8CA0BCE}" type="slidenum">
              <a:rPr lang="zh-CN" altLang="en-US" smtClean="0"/>
              <a:pPr/>
              <a:t>29</a:t>
            </a:fld>
            <a:endParaRPr lang="zh-CN" altLang="en-US" dirty="0"/>
          </a:p>
        </p:txBody>
      </p:sp>
      <p:sp>
        <p:nvSpPr>
          <p:cNvPr id="9" name="文本框 8">
            <a:extLst>
              <a:ext uri="{FF2B5EF4-FFF2-40B4-BE49-F238E27FC236}">
                <a16:creationId xmlns:a16="http://schemas.microsoft.com/office/drawing/2014/main" id="{6B3F498B-486D-4887-8223-DE65AF40B949}"/>
              </a:ext>
            </a:extLst>
          </p:cNvPr>
          <p:cNvSpPr txBox="1"/>
          <p:nvPr/>
        </p:nvSpPr>
        <p:spPr>
          <a:xfrm>
            <a:off x="7754938" y="6319391"/>
            <a:ext cx="6111874" cy="369332"/>
          </a:xfrm>
          <a:prstGeom prst="rect">
            <a:avLst/>
          </a:prstGeom>
          <a:noFill/>
        </p:spPr>
        <p:txBody>
          <a:bodyPr wrap="square">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越低代表模型效果越好</a:t>
            </a:r>
            <a:endParaRPr lang="zh-CN" altLang="en-US" dirty="0"/>
          </a:p>
        </p:txBody>
      </p:sp>
      <p:sp>
        <p:nvSpPr>
          <p:cNvPr id="11" name="文本框 10">
            <a:extLst>
              <a:ext uri="{FF2B5EF4-FFF2-40B4-BE49-F238E27FC236}">
                <a16:creationId xmlns:a16="http://schemas.microsoft.com/office/drawing/2014/main" id="{938E31BE-DCBE-4B05-9712-799129E26191}"/>
              </a:ext>
            </a:extLst>
          </p:cNvPr>
          <p:cNvSpPr txBox="1"/>
          <p:nvPr/>
        </p:nvSpPr>
        <p:spPr>
          <a:xfrm>
            <a:off x="1643064" y="6319391"/>
            <a:ext cx="6111874" cy="369332"/>
          </a:xfrm>
          <a:prstGeom prst="rect">
            <a:avLst/>
          </a:prstGeom>
          <a:noFill/>
        </p:spPr>
        <p:txBody>
          <a:bodyPr wrap="square">
            <a:spAutoFit/>
          </a:bodyPr>
          <a:lstStyle/>
          <a:p>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越高代表模型效果越好</a:t>
            </a:r>
            <a:endParaRPr lang="zh-CN" altLang="en-US" dirty="0"/>
          </a:p>
        </p:txBody>
      </p:sp>
    </p:spTree>
    <p:custDataLst>
      <p:tags r:id="rId1"/>
    </p:custDataLst>
    <p:extLst>
      <p:ext uri="{BB962C8B-B14F-4D97-AF65-F5344CB8AC3E}">
        <p14:creationId xmlns:p14="http://schemas.microsoft.com/office/powerpoint/2010/main" val="163294808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CA331AE-97C0-444C-8D9D-4935A282F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014" y="3320592"/>
            <a:ext cx="3104319" cy="2481500"/>
          </a:xfrm>
          <a:prstGeom prst="rect">
            <a:avLst/>
          </a:prstGeom>
        </p:spPr>
      </p:pic>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研究背景</a:t>
            </a:r>
            <a:endParaRPr lang="zh-CN" altLang="en-US" dirty="0"/>
          </a:p>
        </p:txBody>
      </p:sp>
      <p:sp>
        <p:nvSpPr>
          <p:cNvPr id="31" name="圆角矩形 21">
            <a:extLst>
              <a:ext uri="{FF2B5EF4-FFF2-40B4-BE49-F238E27FC236}">
                <a16:creationId xmlns:a16="http://schemas.microsoft.com/office/drawing/2014/main" id="{20339A4B-AB1D-4CD4-8A1A-7080471B38E8}"/>
              </a:ext>
            </a:extLst>
          </p:cNvPr>
          <p:cNvSpPr/>
          <p:nvPr/>
        </p:nvSpPr>
        <p:spPr>
          <a:xfrm>
            <a:off x="192720" y="5654717"/>
            <a:ext cx="6097587" cy="744538"/>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b="1" dirty="0">
                <a:solidFill>
                  <a:srgbClr val="1464DC"/>
                </a:solidFill>
                <a:latin typeface="黑体" panose="02010609060101010101" pitchFamily="49" charset="-122"/>
                <a:ea typeface="黑体" panose="02010609060101010101" pitchFamily="49" charset="-122"/>
                <a:sym typeface="Arial" charset="0"/>
              </a:rPr>
              <a:t>脑血管系统</a:t>
            </a:r>
            <a:r>
              <a:rPr lang="zh-CN" altLang="en-US" b="1" dirty="0">
                <a:solidFill>
                  <a:schemeClr val="tx1"/>
                </a:solidFill>
                <a:latin typeface="黑体" panose="02010609060101010101" pitchFamily="49" charset="-122"/>
                <a:ea typeface="黑体" panose="02010609060101010101" pitchFamily="49" charset="-122"/>
                <a:sym typeface="Arial" charset="0"/>
              </a:rPr>
              <a:t>：为大脑提供充足的血流供应（氧气和养料），维持正常的人体新陈代谢</a:t>
            </a:r>
            <a:endParaRPr lang="en-US" altLang="zh-CN" b="1" dirty="0">
              <a:solidFill>
                <a:schemeClr val="tx1"/>
              </a:solidFill>
              <a:latin typeface="黑体" panose="02010609060101010101" pitchFamily="49" charset="-122"/>
              <a:ea typeface="黑体" panose="02010609060101010101" pitchFamily="49" charset="-122"/>
              <a:sym typeface="Arial" charset="0"/>
            </a:endParaRPr>
          </a:p>
        </p:txBody>
      </p:sp>
      <p:grpSp>
        <p:nvGrpSpPr>
          <p:cNvPr id="5" name="组合 4">
            <a:extLst>
              <a:ext uri="{FF2B5EF4-FFF2-40B4-BE49-F238E27FC236}">
                <a16:creationId xmlns:a16="http://schemas.microsoft.com/office/drawing/2014/main" id="{1ED1AAC4-C9C3-4226-AD4C-70FA020A7FC1}"/>
              </a:ext>
            </a:extLst>
          </p:cNvPr>
          <p:cNvGrpSpPr/>
          <p:nvPr/>
        </p:nvGrpSpPr>
        <p:grpSpPr>
          <a:xfrm>
            <a:off x="6841648" y="1258289"/>
            <a:ext cx="5119531" cy="5139125"/>
            <a:chOff x="6879748" y="1251663"/>
            <a:chExt cx="5119531" cy="5139125"/>
          </a:xfrm>
        </p:grpSpPr>
        <p:sp>
          <p:nvSpPr>
            <p:cNvPr id="37" name="圆角矩形 21">
              <a:extLst>
                <a:ext uri="{FF2B5EF4-FFF2-40B4-BE49-F238E27FC236}">
                  <a16:creationId xmlns:a16="http://schemas.microsoft.com/office/drawing/2014/main" id="{2E83C190-DF31-4724-BEA3-B9EADA2AB944}"/>
                </a:ext>
              </a:extLst>
            </p:cNvPr>
            <p:cNvSpPr/>
            <p:nvPr/>
          </p:nvSpPr>
          <p:spPr>
            <a:xfrm>
              <a:off x="6879748" y="5646249"/>
              <a:ext cx="5119531" cy="744539"/>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脑很脆弱</a:t>
              </a:r>
              <a:r>
                <a:rPr lang="zh-CN" altLang="en-US" b="1" dirty="0">
                  <a:solidFill>
                    <a:schemeClr val="tx1"/>
                  </a:solidFill>
                  <a:latin typeface="黑体" panose="02010609060101010101" pitchFamily="49" charset="-122"/>
                  <a:ea typeface="黑体" panose="02010609060101010101" pitchFamily="49" charset="-122"/>
                  <a:sym typeface="Arial" charset="0"/>
                </a:rPr>
                <a:t>：短暂的大脑缺血带来脑损伤</a:t>
              </a:r>
              <a:endParaRPr lang="en-US" altLang="zh-CN" b="1" dirty="0">
                <a:solidFill>
                  <a:schemeClr val="tx1"/>
                </a:solidFill>
                <a:latin typeface="黑体" panose="02010609060101010101" pitchFamily="49" charset="-122"/>
                <a:ea typeface="黑体" panose="02010609060101010101" pitchFamily="49" charset="-122"/>
                <a:sym typeface="Arial" charset="0"/>
              </a:endParaRPr>
            </a:p>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脑血管疾病</a:t>
              </a:r>
              <a:r>
                <a:rPr lang="zh-CN" altLang="en-US" b="1" dirty="0">
                  <a:solidFill>
                    <a:schemeClr val="tx1"/>
                  </a:solidFill>
                  <a:latin typeface="黑体" panose="02010609060101010101" pitchFamily="49" charset="-122"/>
                  <a:ea typeface="黑体" panose="02010609060101010101" pitchFamily="49" charset="-122"/>
                  <a:sym typeface="Arial" charset="0"/>
                </a:rPr>
                <a:t>：结构上体现出不同尺度的异常</a:t>
              </a:r>
            </a:p>
          </p:txBody>
        </p:sp>
        <p:pic>
          <p:nvPicPr>
            <p:cNvPr id="8" name="图片 7">
              <a:extLst>
                <a:ext uri="{FF2B5EF4-FFF2-40B4-BE49-F238E27FC236}">
                  <a16:creationId xmlns:a16="http://schemas.microsoft.com/office/drawing/2014/main" id="{523D0D54-51BE-43A2-B166-3BFA73495D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750069" y="1251663"/>
              <a:ext cx="3188388" cy="1789265"/>
            </a:xfrm>
            <a:prstGeom prst="rect">
              <a:avLst/>
            </a:prstGeom>
          </p:spPr>
        </p:pic>
        <p:pic>
          <p:nvPicPr>
            <p:cNvPr id="12" name="图片 11">
              <a:extLst>
                <a:ext uri="{FF2B5EF4-FFF2-40B4-BE49-F238E27FC236}">
                  <a16:creationId xmlns:a16="http://schemas.microsoft.com/office/drawing/2014/main" id="{30E1A870-346D-4BE8-B04B-35D0D8DFD8B4}"/>
                </a:ext>
              </a:extLst>
            </p:cNvPr>
            <p:cNvPicPr>
              <a:picLocks noChangeAspect="1"/>
            </p:cNvPicPr>
            <p:nvPr/>
          </p:nvPicPr>
          <p:blipFill rotWithShape="1">
            <a:blip r:embed="rId6"/>
            <a:srcRect t="27219" b="25252"/>
            <a:stretch/>
          </p:blipFill>
          <p:spPr>
            <a:xfrm>
              <a:off x="7052852" y="3222354"/>
              <a:ext cx="4773323" cy="2268697"/>
            </a:xfrm>
            <a:prstGeom prst="rect">
              <a:avLst/>
            </a:prstGeom>
          </p:spPr>
        </p:pic>
      </p:grpSp>
      <p:grpSp>
        <p:nvGrpSpPr>
          <p:cNvPr id="13" name="组合 12">
            <a:extLst>
              <a:ext uri="{FF2B5EF4-FFF2-40B4-BE49-F238E27FC236}">
                <a16:creationId xmlns:a16="http://schemas.microsoft.com/office/drawing/2014/main" id="{E37B6F5D-D5C9-47F2-B0D6-D0FB5C2AA09F}"/>
              </a:ext>
            </a:extLst>
          </p:cNvPr>
          <p:cNvGrpSpPr/>
          <p:nvPr/>
        </p:nvGrpSpPr>
        <p:grpSpPr>
          <a:xfrm>
            <a:off x="889431" y="1420118"/>
            <a:ext cx="4610010" cy="3290178"/>
            <a:chOff x="889431" y="1420118"/>
            <a:chExt cx="4610010" cy="3290178"/>
          </a:xfrm>
        </p:grpSpPr>
        <p:pic>
          <p:nvPicPr>
            <p:cNvPr id="6" name="图片 5">
              <a:extLst>
                <a:ext uri="{FF2B5EF4-FFF2-40B4-BE49-F238E27FC236}">
                  <a16:creationId xmlns:a16="http://schemas.microsoft.com/office/drawing/2014/main" id="{3F4B80DD-518C-47CD-B1AF-A21C2F220850}"/>
                </a:ext>
              </a:extLst>
            </p:cNvPr>
            <p:cNvPicPr>
              <a:picLocks noChangeAspect="1"/>
            </p:cNvPicPr>
            <p:nvPr/>
          </p:nvPicPr>
          <p:blipFill>
            <a:blip r:embed="rId7"/>
            <a:stretch>
              <a:fillRect/>
            </a:stretch>
          </p:blipFill>
          <p:spPr>
            <a:xfrm>
              <a:off x="3235309" y="1420118"/>
              <a:ext cx="2264132" cy="1819904"/>
            </a:xfrm>
            <a:prstGeom prst="rect">
              <a:avLst/>
            </a:prstGeom>
          </p:spPr>
        </p:pic>
        <p:sp>
          <p:nvSpPr>
            <p:cNvPr id="30" name="矩形 15">
              <a:extLst>
                <a:ext uri="{FF2B5EF4-FFF2-40B4-BE49-F238E27FC236}">
                  <a16:creationId xmlns:a16="http://schemas.microsoft.com/office/drawing/2014/main" id="{7D737537-1F1F-4A7B-BD3E-6B1A1D351EA0}"/>
                </a:ext>
              </a:extLst>
            </p:cNvPr>
            <p:cNvSpPr>
              <a:spLocks noChangeArrowheads="1"/>
            </p:cNvSpPr>
            <p:nvPr/>
          </p:nvSpPr>
          <p:spPr bwMode="auto">
            <a:xfrm>
              <a:off x="994382" y="3786966"/>
              <a:ext cx="20209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9900"/>
                </a:buClr>
                <a:buSzPct val="75000"/>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lr>
                  <a:srgbClr val="FF9900"/>
                </a:buClr>
                <a:buSzPct val="8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lr>
                  <a:srgbClr val="FF9900"/>
                </a:buClr>
                <a:buSzPct val="80000"/>
                <a:buFont typeface="Wingdings" panose="05000000000000000000" pitchFamily="2" charset="2"/>
                <a:buChar char="u"/>
                <a:defRPr sz="2000" b="1">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lr>
                  <a:srgbClr val="FF9900"/>
                </a:buClr>
                <a:buSzPct val="80000"/>
                <a:buFont typeface="Wingdings" panose="05000000000000000000" pitchFamily="2" charset="2"/>
                <a:buChar char="u"/>
                <a:defRPr sz="2000" b="1">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spcBef>
                  <a:spcPct val="0"/>
                </a:spcBef>
                <a:buClrTx/>
                <a:buSzTx/>
                <a:buFontTx/>
                <a:buNone/>
              </a:pPr>
              <a:r>
                <a:rPr lang="en-US" altLang="zh-CN" sz="1800" dirty="0">
                  <a:solidFill>
                    <a:srgbClr val="0000FF"/>
                  </a:solidFill>
                  <a:latin typeface="黑体" panose="02010609060101010101" pitchFamily="49" charset="-122"/>
                </a:rPr>
                <a:t> </a:t>
              </a:r>
              <a:r>
                <a:rPr lang="en-US" altLang="zh-CN" sz="1800" dirty="0">
                  <a:solidFill>
                    <a:srgbClr val="1464DC"/>
                  </a:solidFill>
                  <a:cs typeface="Arial" panose="020B0604020202020204" pitchFamily="34" charset="0"/>
                </a:rPr>
                <a:t>2</a:t>
              </a:r>
              <a:r>
                <a:rPr lang="en-US" altLang="zh-CN" sz="1800" dirty="0">
                  <a:cs typeface="Arial" panose="020B0604020202020204" pitchFamily="34" charset="0"/>
                </a:rPr>
                <a:t>%</a:t>
              </a:r>
              <a:r>
                <a:rPr lang="en-US" altLang="zh-CN" sz="1800" dirty="0">
                  <a:latin typeface="黑体" panose="02010609060101010101" pitchFamily="49" charset="-122"/>
                </a:rPr>
                <a:t> </a:t>
              </a:r>
              <a:r>
                <a:rPr lang="zh-CN" altLang="en-US" sz="1800" dirty="0">
                  <a:latin typeface="黑体" panose="02010609060101010101" pitchFamily="49" charset="-122"/>
                </a:rPr>
                <a:t>体重</a:t>
              </a:r>
              <a:endParaRPr lang="en-US" altLang="zh-CN" sz="1800" dirty="0">
                <a:latin typeface="黑体" panose="02010609060101010101" pitchFamily="49" charset="-122"/>
              </a:endParaRPr>
            </a:p>
            <a:p>
              <a:pPr algn="just" eaLnBrk="1" hangingPunct="1">
                <a:spcBef>
                  <a:spcPct val="0"/>
                </a:spcBef>
                <a:buClrTx/>
                <a:buSzTx/>
                <a:buFontTx/>
                <a:buNone/>
              </a:pPr>
              <a:r>
                <a:rPr lang="en-US" altLang="zh-CN" sz="1800" dirty="0">
                  <a:solidFill>
                    <a:srgbClr val="1464DC"/>
                  </a:solidFill>
                  <a:cs typeface="Arial" panose="020B0604020202020204" pitchFamily="34" charset="0"/>
                </a:rPr>
                <a:t>15</a:t>
              </a:r>
              <a:r>
                <a:rPr lang="en-US" altLang="zh-CN" sz="1800" dirty="0">
                  <a:cs typeface="Arial" panose="020B0604020202020204" pitchFamily="34" charset="0"/>
                </a:rPr>
                <a:t>%</a:t>
              </a:r>
              <a:r>
                <a:rPr lang="en-US" altLang="zh-CN" sz="1800" dirty="0">
                  <a:latin typeface="黑体" panose="02010609060101010101" pitchFamily="49" charset="-122"/>
                  <a:cs typeface="Arial" panose="020B0604020202020204" pitchFamily="34" charset="0"/>
                </a:rPr>
                <a:t> </a:t>
              </a:r>
              <a:r>
                <a:rPr lang="zh-CN" altLang="en-US" sz="1800" dirty="0">
                  <a:latin typeface="黑体" panose="02010609060101010101" pitchFamily="49" charset="-122"/>
                </a:rPr>
                <a:t>血输出量</a:t>
              </a:r>
              <a:endParaRPr lang="en-US" altLang="zh-CN" sz="1800" dirty="0">
                <a:latin typeface="黑体" panose="02010609060101010101" pitchFamily="49" charset="-122"/>
              </a:endParaRPr>
            </a:p>
            <a:p>
              <a:pPr eaLnBrk="1" hangingPunct="1">
                <a:spcBef>
                  <a:spcPct val="0"/>
                </a:spcBef>
                <a:buClrTx/>
                <a:buSzTx/>
                <a:buFontTx/>
                <a:buNone/>
              </a:pPr>
              <a:r>
                <a:rPr lang="en-US" altLang="zh-CN" sz="1800" dirty="0">
                  <a:solidFill>
                    <a:srgbClr val="1464DC"/>
                  </a:solidFill>
                  <a:cs typeface="Arial" panose="020B0604020202020204" pitchFamily="34" charset="0"/>
                </a:rPr>
                <a:t>20</a:t>
              </a:r>
              <a:r>
                <a:rPr lang="en-US" altLang="zh-CN" sz="1800" dirty="0">
                  <a:cs typeface="Arial" panose="020B0604020202020204" pitchFamily="34" charset="0"/>
                </a:rPr>
                <a:t>%  </a:t>
              </a:r>
              <a:r>
                <a:rPr lang="zh-CN" altLang="en-US" sz="1800" dirty="0">
                  <a:latin typeface="黑体" panose="02010609060101010101" pitchFamily="49" charset="-122"/>
                </a:rPr>
                <a:t>能量消耗</a:t>
              </a:r>
              <a:endParaRPr lang="en-US" altLang="zh-CN" sz="1800" dirty="0">
                <a:latin typeface="黑体" panose="02010609060101010101" pitchFamily="49" charset="-122"/>
              </a:endParaRPr>
            </a:p>
          </p:txBody>
        </p:sp>
        <p:pic>
          <p:nvPicPr>
            <p:cNvPr id="11" name="图片 10">
              <a:extLst>
                <a:ext uri="{FF2B5EF4-FFF2-40B4-BE49-F238E27FC236}">
                  <a16:creationId xmlns:a16="http://schemas.microsoft.com/office/drawing/2014/main" id="{F1DCF9EC-080D-4E34-8484-A09465473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431" y="1420118"/>
              <a:ext cx="2230850" cy="1819904"/>
            </a:xfrm>
            <a:prstGeom prst="rect">
              <a:avLst/>
            </a:prstGeom>
          </p:spPr>
        </p:pic>
      </p:grpSp>
      <p:sp>
        <p:nvSpPr>
          <p:cNvPr id="16" name="圆角矩形 27">
            <a:extLst>
              <a:ext uri="{FF2B5EF4-FFF2-40B4-BE49-F238E27FC236}">
                <a16:creationId xmlns:a16="http://schemas.microsoft.com/office/drawing/2014/main" id="{3F502218-5D62-470A-9F19-CC4299B295D3}"/>
              </a:ext>
            </a:extLst>
          </p:cNvPr>
          <p:cNvSpPr/>
          <p:nvPr/>
        </p:nvSpPr>
        <p:spPr>
          <a:xfrm>
            <a:off x="3567581" y="2879098"/>
            <a:ext cx="5056838" cy="819150"/>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精细脑血管系统：亟待研究的核心需求</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3</a:t>
            </a:fld>
            <a:endParaRPr lang="zh-CN" altLang="en-US" dirty="0"/>
          </a:p>
        </p:txBody>
      </p:sp>
    </p:spTree>
    <p:custDataLst>
      <p:tags r:id="rId1"/>
    </p:custDataLst>
    <p:extLst>
      <p:ext uri="{BB962C8B-B14F-4D97-AF65-F5344CB8AC3E}">
        <p14:creationId xmlns:p14="http://schemas.microsoft.com/office/powerpoint/2010/main" val="165318861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消融实验</a:t>
            </a:r>
            <a:endParaRPr lang="zh-CN" altLang="en-US" dirty="0"/>
          </a:p>
        </p:txBody>
      </p:sp>
      <p:sp>
        <p:nvSpPr>
          <p:cNvPr id="10" name="文本框 9">
            <a:extLst>
              <a:ext uri="{FF2B5EF4-FFF2-40B4-BE49-F238E27FC236}">
                <a16:creationId xmlns:a16="http://schemas.microsoft.com/office/drawing/2014/main" id="{43B87FE1-FBD9-4620-B4A2-C713B28586EB}"/>
              </a:ext>
            </a:extLst>
          </p:cNvPr>
          <p:cNvSpPr txBox="1"/>
          <p:nvPr/>
        </p:nvSpPr>
        <p:spPr>
          <a:xfrm>
            <a:off x="526377" y="1302533"/>
            <a:ext cx="5447763" cy="442878"/>
          </a:xfrm>
          <a:prstGeom prst="rect">
            <a:avLst/>
          </a:prstGeom>
          <a:noFill/>
        </p:spPr>
        <p:txBody>
          <a:bodyPr wrap="square">
            <a:spAutoFit/>
          </a:bodyPr>
          <a:lstStyle/>
          <a:p>
            <a:pPr algn="ctr">
              <a:lnSpc>
                <a:spcPct val="150000"/>
              </a:lnSpc>
              <a:spcAft>
                <a:spcPts val="1200"/>
              </a:spcAft>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血管连通性模块</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去噪模块</a:t>
            </a:r>
            <a:endParaRPr lang="zh-CN" altLang="zh-CN" sz="2400" kern="100" dirty="0">
              <a:effectLst/>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95D62CCE-3EE4-4AE1-AE20-2D4A78790884}"/>
              </a:ext>
            </a:extLst>
          </p:cNvPr>
          <p:cNvSpPr txBox="1"/>
          <p:nvPr/>
        </p:nvSpPr>
        <p:spPr>
          <a:xfrm>
            <a:off x="6271956" y="1302533"/>
            <a:ext cx="5447763" cy="455253"/>
          </a:xfrm>
          <a:prstGeom prst="rect">
            <a:avLst/>
          </a:prstGeom>
          <a:noFill/>
        </p:spPr>
        <p:txBody>
          <a:bodyPr wrap="square">
            <a:spAutoFit/>
          </a:bodyPr>
          <a:lstStyle/>
          <a:p>
            <a:pPr algn="ctr">
              <a:lnSpc>
                <a:spcPct val="150000"/>
              </a:lnSpc>
              <a:spcAft>
                <a:spcPts val="1200"/>
              </a:spcAft>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血管连续性模块</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去噪模块</a:t>
            </a:r>
            <a:endParaRPr lang="zh-CN" altLang="zh-CN" sz="2400" kern="100" dirty="0">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C8233493-B2A6-474D-AE4F-C96EFD46B7F9}"/>
              </a:ext>
            </a:extLst>
          </p:cNvPr>
          <p:cNvSpPr>
            <a:spLocks noGrp="1"/>
          </p:cNvSpPr>
          <p:nvPr>
            <p:ph type="sldNum" sz="quarter" idx="10"/>
          </p:nvPr>
        </p:nvSpPr>
        <p:spPr/>
        <p:txBody>
          <a:bodyPr/>
          <a:lstStyle/>
          <a:p>
            <a:fld id="{9F26C4DD-4A95-4F81-AFEF-BB17C8CA0BCE}" type="slidenum">
              <a:rPr lang="zh-CN" altLang="en-US" smtClean="0"/>
              <a:pPr/>
              <a:t>30</a:t>
            </a:fld>
            <a:endParaRPr lang="zh-CN" altLang="en-US" dirty="0"/>
          </a:p>
        </p:txBody>
      </p:sp>
      <p:sp>
        <p:nvSpPr>
          <p:cNvPr id="13" name="文本框 12">
            <a:extLst>
              <a:ext uri="{FF2B5EF4-FFF2-40B4-BE49-F238E27FC236}">
                <a16:creationId xmlns:a16="http://schemas.microsoft.com/office/drawing/2014/main" id="{7FC695C9-11DB-4E4E-90C0-F1D1AA189E1A}"/>
              </a:ext>
            </a:extLst>
          </p:cNvPr>
          <p:cNvSpPr txBox="1"/>
          <p:nvPr/>
        </p:nvSpPr>
        <p:spPr>
          <a:xfrm>
            <a:off x="8109881" y="5583858"/>
            <a:ext cx="2569934"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 </a:t>
            </a:r>
            <a:r>
              <a:rPr lang="zh-CN" altLang="en-US" b="1" u="sng" dirty="0">
                <a:solidFill>
                  <a:srgbClr val="FF0000"/>
                </a:solidFill>
                <a:latin typeface="Arial" panose="020B0604020202020204" pitchFamily="34" charset="0"/>
                <a:cs typeface="Arial" panose="020B0604020202020204" pitchFamily="34" charset="0"/>
              </a:rPr>
              <a:t>已有跑出来的结果</a:t>
            </a:r>
          </a:p>
        </p:txBody>
      </p:sp>
    </p:spTree>
    <p:custDataLst>
      <p:tags r:id="rId1"/>
    </p:custDataLst>
    <p:extLst>
      <p:ext uri="{BB962C8B-B14F-4D97-AF65-F5344CB8AC3E}">
        <p14:creationId xmlns:p14="http://schemas.microsoft.com/office/powerpoint/2010/main" val="3721544260"/>
      </p:ext>
    </p:extLst>
  </p:cSld>
  <p:clrMapOvr>
    <a:masterClrMapping/>
  </p:clrMapOvr>
  <mc:AlternateContent xmlns:mc="http://schemas.openxmlformats.org/markup-compatibility/2006">
    <mc:Choice xmlns:p14="http://schemas.microsoft.com/office/powerpoint/2010/main" Requires="p14">
      <p:transition spd="slow" p14:dur="2000" advTm="109"/>
    </mc:Choice>
    <mc:Fallback>
      <p:transition spd="slow" advTm="10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4B5E18D-F641-490B-A2EF-1B067E199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43" y="1243894"/>
            <a:ext cx="6582044" cy="5126400"/>
          </a:xfrm>
          <a:prstGeom prst="rect">
            <a:avLst/>
          </a:prstGeom>
        </p:spPr>
      </p:pic>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后处理</a:t>
            </a:r>
            <a:endParaRPr lang="zh-CN" altLang="en-US" dirty="0"/>
          </a:p>
        </p:txBody>
      </p:sp>
      <p:pic>
        <p:nvPicPr>
          <p:cNvPr id="12" name="图片 11">
            <a:extLst>
              <a:ext uri="{FF2B5EF4-FFF2-40B4-BE49-F238E27FC236}">
                <a16:creationId xmlns:a16="http://schemas.microsoft.com/office/drawing/2014/main" id="{9600F835-CA91-4FCF-9810-30EF1274EE8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61136" y="1243894"/>
            <a:ext cx="6660295" cy="5127061"/>
          </a:xfrm>
          <a:prstGeom prst="rect">
            <a:avLst/>
          </a:prstGeom>
          <a:noFill/>
          <a:ln>
            <a:noFill/>
          </a:ln>
        </p:spPr>
      </p:pic>
      <p:sp>
        <p:nvSpPr>
          <p:cNvPr id="8" name="文本框 7">
            <a:extLst>
              <a:ext uri="{FF2B5EF4-FFF2-40B4-BE49-F238E27FC236}">
                <a16:creationId xmlns:a16="http://schemas.microsoft.com/office/drawing/2014/main" id="{DA8545FA-99F2-4D26-B125-7EF14BBC859E}"/>
              </a:ext>
            </a:extLst>
          </p:cNvPr>
          <p:cNvSpPr txBox="1"/>
          <p:nvPr/>
        </p:nvSpPr>
        <p:spPr>
          <a:xfrm>
            <a:off x="7694816" y="3919598"/>
            <a:ext cx="176972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黑体" panose="02010609060101010101" pitchFamily="49" charset="-122"/>
                <a:ea typeface="黑体" panose="02010609060101010101" pitchFamily="49" charset="-122"/>
              </a:rPr>
              <a:t>加入稀疏血管训练数据块</a:t>
            </a:r>
            <a:endParaRPr lang="en-US" altLang="zh-CN" sz="2000" dirty="0">
              <a:effectLst/>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9E9841DE-0184-42B6-860C-5F766B0145F2}"/>
              </a:ext>
            </a:extLst>
          </p:cNvPr>
          <p:cNvSpPr txBox="1"/>
          <p:nvPr/>
        </p:nvSpPr>
        <p:spPr>
          <a:xfrm>
            <a:off x="10093124" y="3919598"/>
            <a:ext cx="192184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黑体" panose="02010609060101010101" pitchFamily="49" charset="-122"/>
                <a:ea typeface="黑体" panose="02010609060101010101" pitchFamily="49" charset="-122"/>
              </a:rPr>
              <a:t>识别脑轮廓并去除脑外信号</a:t>
            </a:r>
            <a:endParaRPr lang="en-US" altLang="zh-CN" sz="20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D0D8158E-4AF8-4EA4-B526-110D0D5FD3E9}"/>
              </a:ext>
            </a:extLst>
          </p:cNvPr>
          <p:cNvSpPr txBox="1"/>
          <p:nvPr/>
        </p:nvSpPr>
        <p:spPr>
          <a:xfrm>
            <a:off x="8748797" y="5361994"/>
            <a:ext cx="230524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latin typeface="黑体" panose="02010609060101010101" pitchFamily="49" charset="-122"/>
                <a:ea typeface="黑体" panose="02010609060101010101" pitchFamily="49" charset="-122"/>
              </a:rPr>
              <a:t>低信号块转为空块</a:t>
            </a:r>
            <a:endParaRPr lang="en-US" altLang="zh-CN" sz="2000" dirty="0">
              <a:effectLst/>
              <a:latin typeface="黑体" panose="02010609060101010101" pitchFamily="49" charset="-122"/>
              <a:ea typeface="黑体" panose="02010609060101010101" pitchFamily="49" charset="-122"/>
            </a:endParaRPr>
          </a:p>
        </p:txBody>
      </p:sp>
      <p:cxnSp>
        <p:nvCxnSpPr>
          <p:cNvPr id="6" name="直接箭头连接符 5">
            <a:extLst>
              <a:ext uri="{FF2B5EF4-FFF2-40B4-BE49-F238E27FC236}">
                <a16:creationId xmlns:a16="http://schemas.microsoft.com/office/drawing/2014/main" id="{E200F95A-DD29-408C-B6BD-D795BC182AE8}"/>
              </a:ext>
            </a:extLst>
          </p:cNvPr>
          <p:cNvCxnSpPr>
            <a:stCxn id="8" idx="2"/>
          </p:cNvCxnSpPr>
          <p:nvPr/>
        </p:nvCxnSpPr>
        <p:spPr>
          <a:xfrm>
            <a:off x="8579678" y="4627484"/>
            <a:ext cx="1016709"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655CA5B-98EC-4C17-94BC-B7A36134B45A}"/>
              </a:ext>
            </a:extLst>
          </p:cNvPr>
          <p:cNvCxnSpPr>
            <a:cxnSpLocks/>
            <a:endCxn id="13" idx="0"/>
          </p:cNvCxnSpPr>
          <p:nvPr/>
        </p:nvCxnSpPr>
        <p:spPr>
          <a:xfrm flipH="1">
            <a:off x="9901422" y="4627484"/>
            <a:ext cx="1026820"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72CF61C-5952-4AC1-9D23-28FA292A3B9D}"/>
              </a:ext>
            </a:extLst>
          </p:cNvPr>
          <p:cNvSpPr txBox="1"/>
          <p:nvPr/>
        </p:nvSpPr>
        <p:spPr>
          <a:xfrm>
            <a:off x="8930560" y="1990904"/>
            <a:ext cx="157605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latin typeface="黑体" panose="02010609060101010101" pitchFamily="49" charset="-122"/>
                <a:ea typeface="黑体" panose="02010609060101010101" pitchFamily="49" charset="-122"/>
              </a:rPr>
              <a:t>白块和不规则分割结果</a:t>
            </a:r>
            <a:endParaRPr lang="en-US" altLang="zh-CN" sz="2000" dirty="0">
              <a:effectLst/>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E9251542-F57A-4BCE-9340-39517DD63AFD}"/>
              </a:ext>
            </a:extLst>
          </p:cNvPr>
          <p:cNvSpPr txBox="1"/>
          <p:nvPr/>
        </p:nvSpPr>
        <p:spPr>
          <a:xfrm>
            <a:off x="7679076" y="3460029"/>
            <a:ext cx="176972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脑内</a:t>
            </a:r>
            <a:r>
              <a:rPr lang="en-US" altLang="zh-CN" sz="2000" dirty="0">
                <a:latin typeface="黑体" panose="02010609060101010101" pitchFamily="49" charset="-122"/>
                <a:ea typeface="黑体" panose="02010609060101010101" pitchFamily="49" charset="-122"/>
              </a:rPr>
              <a:t>】</a:t>
            </a:r>
            <a:endParaRPr lang="en-US" altLang="zh-CN" sz="2000" dirty="0">
              <a:effectLst/>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DF0E690B-B17C-4CD6-B367-96C47C011E6B}"/>
              </a:ext>
            </a:extLst>
          </p:cNvPr>
          <p:cNvSpPr txBox="1"/>
          <p:nvPr/>
        </p:nvSpPr>
        <p:spPr>
          <a:xfrm>
            <a:off x="10089953" y="3457594"/>
            <a:ext cx="176972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脑外</a:t>
            </a:r>
            <a:r>
              <a:rPr lang="en-US" altLang="zh-CN" sz="2000" dirty="0">
                <a:latin typeface="黑体" panose="02010609060101010101" pitchFamily="49" charset="-122"/>
                <a:ea typeface="黑体" panose="02010609060101010101" pitchFamily="49" charset="-122"/>
              </a:rPr>
              <a:t>】</a:t>
            </a:r>
            <a:endParaRPr lang="en-US" altLang="zh-CN" sz="2000" dirty="0">
              <a:effectLst/>
              <a:latin typeface="黑体" panose="02010609060101010101" pitchFamily="49" charset="-122"/>
              <a:ea typeface="黑体" panose="02010609060101010101" pitchFamily="49" charset="-122"/>
            </a:endParaRPr>
          </a:p>
        </p:txBody>
      </p:sp>
      <p:cxnSp>
        <p:nvCxnSpPr>
          <p:cNvPr id="19" name="直接箭头连接符 18">
            <a:extLst>
              <a:ext uri="{FF2B5EF4-FFF2-40B4-BE49-F238E27FC236}">
                <a16:creationId xmlns:a16="http://schemas.microsoft.com/office/drawing/2014/main" id="{7805F41B-1328-4B43-9459-19CB52B91859}"/>
              </a:ext>
            </a:extLst>
          </p:cNvPr>
          <p:cNvCxnSpPr>
            <a:cxnSpLocks/>
          </p:cNvCxnSpPr>
          <p:nvPr/>
        </p:nvCxnSpPr>
        <p:spPr>
          <a:xfrm flipH="1">
            <a:off x="8579678" y="2738831"/>
            <a:ext cx="1016709"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46168A7-1384-4050-A88F-8B2E69DC6652}"/>
              </a:ext>
            </a:extLst>
          </p:cNvPr>
          <p:cNvCxnSpPr>
            <a:cxnSpLocks/>
          </p:cNvCxnSpPr>
          <p:nvPr/>
        </p:nvCxnSpPr>
        <p:spPr>
          <a:xfrm>
            <a:off x="9854848" y="2756023"/>
            <a:ext cx="1073394" cy="7389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灯片编号占位符 24">
            <a:extLst>
              <a:ext uri="{FF2B5EF4-FFF2-40B4-BE49-F238E27FC236}">
                <a16:creationId xmlns:a16="http://schemas.microsoft.com/office/drawing/2014/main" id="{D2ACC6A2-E9A1-4816-AB49-2A98A1130D26}"/>
              </a:ext>
            </a:extLst>
          </p:cNvPr>
          <p:cNvSpPr>
            <a:spLocks noGrp="1"/>
          </p:cNvSpPr>
          <p:nvPr>
            <p:ph type="sldNum" sz="quarter" idx="10"/>
          </p:nvPr>
        </p:nvSpPr>
        <p:spPr/>
        <p:txBody>
          <a:bodyPr/>
          <a:lstStyle/>
          <a:p>
            <a:fld id="{9F26C4DD-4A95-4F81-AFEF-BB17C8CA0BCE}" type="slidenum">
              <a:rPr lang="zh-CN" altLang="en-US" smtClean="0"/>
              <a:pPr/>
              <a:t>31</a:t>
            </a:fld>
            <a:endParaRPr lang="zh-CN" altLang="en-US" dirty="0"/>
          </a:p>
        </p:txBody>
      </p:sp>
      <p:sp>
        <p:nvSpPr>
          <p:cNvPr id="20" name="矩形: 圆角 19">
            <a:extLst>
              <a:ext uri="{FF2B5EF4-FFF2-40B4-BE49-F238E27FC236}">
                <a16:creationId xmlns:a16="http://schemas.microsoft.com/office/drawing/2014/main" id="{15900A59-960E-4CE7-9864-B0A6AD7D36DA}"/>
              </a:ext>
            </a:extLst>
          </p:cNvPr>
          <p:cNvSpPr/>
          <p:nvPr/>
        </p:nvSpPr>
        <p:spPr>
          <a:xfrm>
            <a:off x="3864224" y="2548345"/>
            <a:ext cx="4463552" cy="2618718"/>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优势：方法准确性高，高于现有监督学习方法</a:t>
            </a:r>
            <a:endParaRPr lang="en-US" altLang="zh-CN" sz="2000" b="1" kern="10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劣势：依赖于标注数据集，在有差异的数据上，效果不佳，鲁棒性差</a:t>
            </a:r>
            <a:endParaRPr lang="zh-CN" altLang="zh-CN" sz="2000" b="1" kern="100" dirty="0">
              <a:solidFill>
                <a:schemeClr val="tx1"/>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3664739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解决方法可迁移性不足问题</a:t>
            </a:r>
          </a:p>
        </p:txBody>
      </p:sp>
      <p:pic>
        <p:nvPicPr>
          <p:cNvPr id="7" name="图片 6">
            <a:extLst>
              <a:ext uri="{FF2B5EF4-FFF2-40B4-BE49-F238E27FC236}">
                <a16:creationId xmlns:a16="http://schemas.microsoft.com/office/drawing/2014/main" id="{50EFCF93-F4C6-4657-8617-96B390A61CB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8736" y="1470342"/>
            <a:ext cx="5544185" cy="3917315"/>
          </a:xfrm>
          <a:prstGeom prst="rect">
            <a:avLst/>
          </a:prstGeom>
          <a:noFill/>
          <a:ln>
            <a:noFill/>
          </a:ln>
        </p:spPr>
      </p:pic>
      <p:pic>
        <p:nvPicPr>
          <p:cNvPr id="8" name="图片 7">
            <a:extLst>
              <a:ext uri="{FF2B5EF4-FFF2-40B4-BE49-F238E27FC236}">
                <a16:creationId xmlns:a16="http://schemas.microsoft.com/office/drawing/2014/main" id="{217CE815-7C08-41D5-ACC1-899D84201AB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88169" y="1470342"/>
            <a:ext cx="5552236" cy="3917315"/>
          </a:xfrm>
          <a:prstGeom prst="rect">
            <a:avLst/>
          </a:prstGeom>
          <a:noFill/>
          <a:ln>
            <a:noFill/>
          </a:ln>
        </p:spPr>
      </p:pic>
      <p:sp>
        <p:nvSpPr>
          <p:cNvPr id="10" name="文本框 9">
            <a:extLst>
              <a:ext uri="{FF2B5EF4-FFF2-40B4-BE49-F238E27FC236}">
                <a16:creationId xmlns:a16="http://schemas.microsoft.com/office/drawing/2014/main" id="{7B566DAD-2385-4D61-B111-D164245BEC76}"/>
              </a:ext>
            </a:extLst>
          </p:cNvPr>
          <p:cNvSpPr txBox="1"/>
          <p:nvPr/>
        </p:nvSpPr>
        <p:spPr>
          <a:xfrm>
            <a:off x="403832" y="5528283"/>
            <a:ext cx="5549089"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第一步：人工添加标注点</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框</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45048931-5211-4599-A05A-3698E676F2FC}"/>
              </a:ext>
            </a:extLst>
          </p:cNvPr>
          <p:cNvSpPr txBox="1"/>
          <p:nvPr/>
        </p:nvSpPr>
        <p:spPr>
          <a:xfrm>
            <a:off x="6288169" y="5522095"/>
            <a:ext cx="5447763"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第二步：获取分割结果</a:t>
            </a:r>
            <a:endParaRPr lang="zh-CN" altLang="zh-CN" sz="2400" kern="100" dirty="0">
              <a:effectLst/>
              <a:latin typeface="黑体" panose="02010609060101010101" pitchFamily="49" charset="-122"/>
              <a:ea typeface="黑体" panose="02010609060101010101" pitchFamily="49" charset="-122"/>
            </a:endParaRPr>
          </a:p>
        </p:txBody>
      </p:sp>
      <p:cxnSp>
        <p:nvCxnSpPr>
          <p:cNvPr id="5" name="直接连接符 4">
            <a:extLst>
              <a:ext uri="{FF2B5EF4-FFF2-40B4-BE49-F238E27FC236}">
                <a16:creationId xmlns:a16="http://schemas.microsoft.com/office/drawing/2014/main" id="{5708D420-B82E-4027-A327-CD7BB00A8900}"/>
              </a:ext>
            </a:extLst>
          </p:cNvPr>
          <p:cNvCxnSpPr/>
          <p:nvPr/>
        </p:nvCxnSpPr>
        <p:spPr>
          <a:xfrm>
            <a:off x="6096000" y="1188720"/>
            <a:ext cx="0" cy="481584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4ADE2652-4EE0-4EBD-94F1-59B2B237E0D1}"/>
              </a:ext>
            </a:extLst>
          </p:cNvPr>
          <p:cNvSpPr>
            <a:spLocks noGrp="1"/>
          </p:cNvSpPr>
          <p:nvPr>
            <p:ph type="sldNum" sz="quarter" idx="10"/>
          </p:nvPr>
        </p:nvSpPr>
        <p:spPr/>
        <p:txBody>
          <a:bodyPr/>
          <a:lstStyle/>
          <a:p>
            <a:fld id="{9F26C4DD-4A95-4F81-AFEF-BB17C8CA0BCE}" type="slidenum">
              <a:rPr lang="zh-CN" altLang="en-US" smtClean="0"/>
              <a:pPr/>
              <a:t>32</a:t>
            </a:fld>
            <a:endParaRPr lang="zh-CN" altLang="en-US" dirty="0"/>
          </a:p>
        </p:txBody>
      </p:sp>
      <p:sp>
        <p:nvSpPr>
          <p:cNvPr id="11" name="文本框 10">
            <a:extLst>
              <a:ext uri="{FF2B5EF4-FFF2-40B4-BE49-F238E27FC236}">
                <a16:creationId xmlns:a16="http://schemas.microsoft.com/office/drawing/2014/main" id="{65FEA88F-2F7C-4573-A924-29B89BC3EB37}"/>
              </a:ext>
            </a:extLst>
          </p:cNvPr>
          <p:cNvSpPr txBox="1"/>
          <p:nvPr/>
        </p:nvSpPr>
        <p:spPr>
          <a:xfrm>
            <a:off x="403832" y="1004054"/>
            <a:ext cx="6249380" cy="400110"/>
          </a:xfrm>
          <a:prstGeom prst="rect">
            <a:avLst/>
          </a:prstGeom>
          <a:noFill/>
        </p:spPr>
        <p:txBody>
          <a:bodyPr wrap="square">
            <a:spAutoFit/>
          </a:bodyPr>
          <a:lstStyle/>
          <a:p>
            <a:r>
              <a:rPr lang="en-US" altLang="zh-CN" sz="2000" b="1" dirty="0">
                <a:solidFill>
                  <a:schemeClr val="accent1">
                    <a:lumMod val="75000"/>
                  </a:schemeClr>
                </a:solidFill>
              </a:rPr>
              <a:t>SAM2</a:t>
            </a:r>
            <a:endParaRPr lang="zh-CN" altLang="en-US" sz="2000" b="1" dirty="0"/>
          </a:p>
        </p:txBody>
      </p:sp>
    </p:spTree>
    <p:custDataLst>
      <p:tags r:id="rId1"/>
    </p:custDataLst>
    <p:extLst>
      <p:ext uri="{BB962C8B-B14F-4D97-AF65-F5344CB8AC3E}">
        <p14:creationId xmlns:p14="http://schemas.microsoft.com/office/powerpoint/2010/main" val="87282277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SAM2</a:t>
            </a:r>
            <a:endParaRPr lang="zh-CN" altLang="en-US"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9712AC6E-6258-4B55-997A-DE03782EDDE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40431" y="1381934"/>
            <a:ext cx="6111139" cy="4289753"/>
          </a:xfrm>
          <a:prstGeom prst="rect">
            <a:avLst/>
          </a:prstGeom>
          <a:noFill/>
          <a:ln>
            <a:noFill/>
          </a:ln>
        </p:spPr>
      </p:pic>
      <p:sp>
        <p:nvSpPr>
          <p:cNvPr id="11" name="矩形: 圆角 10">
            <a:extLst>
              <a:ext uri="{FF2B5EF4-FFF2-40B4-BE49-F238E27FC236}">
                <a16:creationId xmlns:a16="http://schemas.microsoft.com/office/drawing/2014/main" id="{375C5C4B-AD81-4B72-8F56-5F2B574779C5}"/>
              </a:ext>
            </a:extLst>
          </p:cNvPr>
          <p:cNvSpPr/>
          <p:nvPr/>
        </p:nvSpPr>
        <p:spPr>
          <a:xfrm>
            <a:off x="4108450" y="5903545"/>
            <a:ext cx="3975100"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信号弱血管：分割出现中断</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A1E6971A-6FB0-4DCE-9D95-FC35C4F1A9F7}"/>
              </a:ext>
            </a:extLst>
          </p:cNvPr>
          <p:cNvSpPr>
            <a:spLocks noGrp="1"/>
          </p:cNvSpPr>
          <p:nvPr>
            <p:ph type="sldNum" sz="quarter" idx="10"/>
          </p:nvPr>
        </p:nvSpPr>
        <p:spPr/>
        <p:txBody>
          <a:bodyPr/>
          <a:lstStyle/>
          <a:p>
            <a:fld id="{9F26C4DD-4A95-4F81-AFEF-BB17C8CA0BCE}" type="slidenum">
              <a:rPr lang="zh-CN" altLang="en-US" smtClean="0"/>
              <a:pPr/>
              <a:t>33</a:t>
            </a:fld>
            <a:endParaRPr lang="zh-CN" altLang="en-US" dirty="0"/>
          </a:p>
        </p:txBody>
      </p:sp>
      <p:sp>
        <p:nvSpPr>
          <p:cNvPr id="7" name="文本框 6">
            <a:extLst>
              <a:ext uri="{FF2B5EF4-FFF2-40B4-BE49-F238E27FC236}">
                <a16:creationId xmlns:a16="http://schemas.microsoft.com/office/drawing/2014/main" id="{06DA4898-E35B-47D0-9E3E-D22D33C7B7AF}"/>
              </a:ext>
            </a:extLst>
          </p:cNvPr>
          <p:cNvSpPr txBox="1"/>
          <p:nvPr/>
        </p:nvSpPr>
        <p:spPr>
          <a:xfrm>
            <a:off x="8314683" y="5718879"/>
            <a:ext cx="32178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effectLst/>
              </a:rPr>
              <a:t>血管信号弱，没有被分割出来</a:t>
            </a:r>
            <a:endParaRPr lang="en-US" altLang="zh-CN" b="1" dirty="0">
              <a:effectLst/>
            </a:endParaRPr>
          </a:p>
        </p:txBody>
      </p:sp>
      <p:cxnSp>
        <p:nvCxnSpPr>
          <p:cNvPr id="8" name="直接箭头连接符 7">
            <a:extLst>
              <a:ext uri="{FF2B5EF4-FFF2-40B4-BE49-F238E27FC236}">
                <a16:creationId xmlns:a16="http://schemas.microsoft.com/office/drawing/2014/main" id="{69F3CA56-0031-40AB-8028-8858A1D6BE8F}"/>
              </a:ext>
            </a:extLst>
          </p:cNvPr>
          <p:cNvCxnSpPr>
            <a:cxnSpLocks/>
          </p:cNvCxnSpPr>
          <p:nvPr/>
        </p:nvCxnSpPr>
        <p:spPr>
          <a:xfrm flipH="1" flipV="1">
            <a:off x="6705600" y="5718879"/>
            <a:ext cx="1714501" cy="687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131112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SAM3</a:t>
            </a:r>
            <a:r>
              <a:rPr lang="zh-CN" altLang="en-US" dirty="0">
                <a:solidFill>
                  <a:schemeClr val="accent1">
                    <a:lumMod val="75000"/>
                  </a:schemeClr>
                </a:solidFill>
                <a:latin typeface="Arial" panose="020B0604020202020204" pitchFamily="34" charset="0"/>
                <a:cs typeface="Arial" panose="020B0604020202020204" pitchFamily="34" charset="0"/>
              </a:rPr>
              <a:t>模型结构</a:t>
            </a:r>
            <a:endParaRPr lang="zh-CN" altLang="en-US" dirty="0">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A1E6971A-6FB0-4DCE-9D95-FC35C4F1A9F7}"/>
              </a:ext>
            </a:extLst>
          </p:cNvPr>
          <p:cNvSpPr>
            <a:spLocks noGrp="1"/>
          </p:cNvSpPr>
          <p:nvPr>
            <p:ph type="sldNum" sz="quarter" idx="10"/>
          </p:nvPr>
        </p:nvSpPr>
        <p:spPr/>
        <p:txBody>
          <a:bodyPr/>
          <a:lstStyle/>
          <a:p>
            <a:fld id="{9F26C4DD-4A95-4F81-AFEF-BB17C8CA0BCE}" type="slidenum">
              <a:rPr lang="zh-CN" altLang="en-US" smtClean="0"/>
              <a:pPr/>
              <a:t>34</a:t>
            </a:fld>
            <a:endParaRPr lang="zh-CN" altLang="en-US" dirty="0"/>
          </a:p>
        </p:txBody>
      </p:sp>
      <p:pic>
        <p:nvPicPr>
          <p:cNvPr id="13" name="图片 12">
            <a:extLst>
              <a:ext uri="{FF2B5EF4-FFF2-40B4-BE49-F238E27FC236}">
                <a16:creationId xmlns:a16="http://schemas.microsoft.com/office/drawing/2014/main" id="{356455E8-2523-434F-83C8-85E7C3A44D68}"/>
              </a:ext>
            </a:extLst>
          </p:cNvPr>
          <p:cNvPicPr>
            <a:picLocks noChangeAspect="1"/>
          </p:cNvPicPr>
          <p:nvPr/>
        </p:nvPicPr>
        <p:blipFill>
          <a:blip r:embed="rId4"/>
          <a:stretch>
            <a:fillRect/>
          </a:stretch>
        </p:blipFill>
        <p:spPr>
          <a:xfrm>
            <a:off x="548640" y="1268490"/>
            <a:ext cx="11094720" cy="5191505"/>
          </a:xfrm>
          <a:prstGeom prst="rect">
            <a:avLst/>
          </a:prstGeom>
        </p:spPr>
      </p:pic>
    </p:spTree>
    <p:custDataLst>
      <p:tags r:id="rId1"/>
    </p:custDataLst>
    <p:extLst>
      <p:ext uri="{BB962C8B-B14F-4D97-AF65-F5344CB8AC3E}">
        <p14:creationId xmlns:p14="http://schemas.microsoft.com/office/powerpoint/2010/main" val="8457938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SAM3</a:t>
            </a:r>
            <a:r>
              <a:rPr lang="zh-CN" altLang="en-US" dirty="0">
                <a:solidFill>
                  <a:schemeClr val="accent1">
                    <a:lumMod val="75000"/>
                  </a:schemeClr>
                </a:solidFill>
                <a:latin typeface="Arial" panose="020B0604020202020204" pitchFamily="34" charset="0"/>
                <a:cs typeface="Arial" panose="020B0604020202020204" pitchFamily="34" charset="0"/>
              </a:rPr>
              <a:t>创新点</a:t>
            </a:r>
            <a:endParaRPr lang="zh-CN" altLang="en-US" dirty="0">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A1E6971A-6FB0-4DCE-9D95-FC35C4F1A9F7}"/>
              </a:ext>
            </a:extLst>
          </p:cNvPr>
          <p:cNvSpPr>
            <a:spLocks noGrp="1"/>
          </p:cNvSpPr>
          <p:nvPr>
            <p:ph type="sldNum" sz="quarter" idx="10"/>
          </p:nvPr>
        </p:nvSpPr>
        <p:spPr/>
        <p:txBody>
          <a:bodyPr/>
          <a:lstStyle/>
          <a:p>
            <a:fld id="{9F26C4DD-4A95-4F81-AFEF-BB17C8CA0BCE}" type="slidenum">
              <a:rPr lang="zh-CN" altLang="en-US" smtClean="0"/>
              <a:pPr/>
              <a:t>35</a:t>
            </a:fld>
            <a:endParaRPr lang="zh-CN" altLang="en-US" dirty="0"/>
          </a:p>
        </p:txBody>
      </p:sp>
      <p:sp>
        <p:nvSpPr>
          <p:cNvPr id="5" name="内容占位符 2">
            <a:extLst>
              <a:ext uri="{FF2B5EF4-FFF2-40B4-BE49-F238E27FC236}">
                <a16:creationId xmlns:a16="http://schemas.microsoft.com/office/drawing/2014/main" id="{03DAC794-B5F8-44EF-AA65-BB830760B96D}"/>
              </a:ext>
            </a:extLst>
          </p:cNvPr>
          <p:cNvSpPr txBox="1">
            <a:spLocks noChangeArrowheads="1"/>
          </p:cNvSpPr>
          <p:nvPr/>
        </p:nvSpPr>
        <p:spPr>
          <a:xfrm>
            <a:off x="838200" y="1818751"/>
            <a:ext cx="10713720" cy="4552203"/>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000" dirty="0">
                <a:latin typeface="黑体" panose="02010609060101010101" pitchFamily="49" charset="-122"/>
                <a:ea typeface="黑体" panose="02010609060101010101" pitchFamily="49" charset="-122"/>
              </a:rPr>
              <a:t>解耦的识别</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定位架构与存在头 </a:t>
            </a:r>
            <a:r>
              <a:rPr lang="en-US" altLang="zh-CN" sz="2000" dirty="0">
                <a:latin typeface="黑体" panose="02010609060101010101" pitchFamily="49" charset="-122"/>
                <a:ea typeface="黑体" panose="02010609060101010101" pitchFamily="49" charset="-122"/>
              </a:rPr>
              <a:t>(Presence Head)</a:t>
            </a:r>
          </a:p>
          <a:p>
            <a:pPr lvl="1">
              <a:defRPr/>
            </a:pPr>
            <a:r>
              <a:rPr lang="zh-CN" altLang="en-US" sz="2000" dirty="0">
                <a:latin typeface="黑体" panose="02010609060101010101" pitchFamily="49" charset="-122"/>
                <a:ea typeface="黑体" panose="02010609060101010101" pitchFamily="49" charset="-122"/>
              </a:rPr>
              <a:t>重点关注。消融实验下提升效果显著</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可扩展的人机协作数据引擎</a:t>
            </a:r>
            <a:endParaRPr lang="en-US" altLang="zh-CN" sz="2000" dirty="0">
              <a:latin typeface="黑体" panose="02010609060101010101" pitchFamily="49" charset="-122"/>
              <a:ea typeface="黑体" panose="02010609060101010101" pitchFamily="49" charset="-122"/>
            </a:endParaRPr>
          </a:p>
          <a:p>
            <a:pPr lvl="1">
              <a:defRPr/>
            </a:pPr>
            <a:r>
              <a:rPr lang="zh-CN" altLang="en-US" sz="2000" dirty="0">
                <a:latin typeface="黑体" panose="02010609060101010101" pitchFamily="49" charset="-122"/>
                <a:ea typeface="黑体" panose="02010609060101010101" pitchFamily="49" charset="-122"/>
              </a:rPr>
              <a:t>感觉是个好东西，估计不开源了</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支持概念提示，包括短名词短语（如“黄色校车”）和图像范例（标记正例或反例的框）</a:t>
            </a:r>
            <a:endParaRPr lang="en-US" altLang="zh-CN" sz="2000" dirty="0">
              <a:latin typeface="黑体" panose="02010609060101010101" pitchFamily="49" charset="-122"/>
              <a:ea typeface="黑体" panose="02010609060101010101" pitchFamily="49" charset="-122"/>
            </a:endParaRPr>
          </a:p>
          <a:p>
            <a:pPr lvl="1">
              <a:defRPr/>
            </a:pPr>
            <a:r>
              <a:rPr lang="zh-CN" altLang="en-US" sz="2000" dirty="0">
                <a:latin typeface="黑体" panose="02010609060101010101" pitchFamily="49" charset="-122"/>
                <a:ea typeface="黑体" panose="02010609060101010101" pitchFamily="49" charset="-122"/>
              </a:rPr>
              <a:t>感觉有点做烂了</a:t>
            </a:r>
          </a:p>
        </p:txBody>
      </p:sp>
      <p:sp>
        <p:nvSpPr>
          <p:cNvPr id="6" name="文本框 5">
            <a:extLst>
              <a:ext uri="{FF2B5EF4-FFF2-40B4-BE49-F238E27FC236}">
                <a16:creationId xmlns:a16="http://schemas.microsoft.com/office/drawing/2014/main" id="{E539F7D9-CC2A-47D9-B43C-7EBA5912BF42}"/>
              </a:ext>
            </a:extLst>
          </p:cNvPr>
          <p:cNvSpPr txBox="1"/>
          <p:nvPr/>
        </p:nvSpPr>
        <p:spPr>
          <a:xfrm>
            <a:off x="4523165" y="749589"/>
            <a:ext cx="1184940"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 </a:t>
            </a:r>
            <a:r>
              <a:rPr lang="zh-CN" altLang="en-US" b="1" u="sng" dirty="0">
                <a:solidFill>
                  <a:srgbClr val="FF0000"/>
                </a:solidFill>
                <a:latin typeface="Arial" panose="020B0604020202020204" pitchFamily="34" charset="0"/>
                <a:cs typeface="Arial" panose="020B0604020202020204" pitchFamily="34" charset="0"/>
              </a:rPr>
              <a:t>排版</a:t>
            </a:r>
          </a:p>
        </p:txBody>
      </p:sp>
    </p:spTree>
    <p:custDataLst>
      <p:tags r:id="rId1"/>
    </p:custDataLst>
    <p:extLst>
      <p:ext uri="{BB962C8B-B14F-4D97-AF65-F5344CB8AC3E}">
        <p14:creationId xmlns:p14="http://schemas.microsoft.com/office/powerpoint/2010/main" val="127409860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SAMURAI</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A4057F95-2FA8-4025-81FB-8376CEC20B7C}"/>
              </a:ext>
            </a:extLst>
          </p:cNvPr>
          <p:cNvPicPr/>
          <p:nvPr/>
        </p:nvPicPr>
        <p:blipFill rotWithShape="1">
          <a:blip r:embed="rId4">
            <a:extLst>
              <a:ext uri="{28A0092B-C50C-407E-A947-70E740481C1C}">
                <a14:useLocalDpi xmlns:a14="http://schemas.microsoft.com/office/drawing/2010/main" val="0"/>
              </a:ext>
            </a:extLst>
          </a:blip>
          <a:srcRect b="56016"/>
          <a:stretch/>
        </p:blipFill>
        <p:spPr bwMode="auto">
          <a:xfrm>
            <a:off x="264115" y="1655943"/>
            <a:ext cx="5704885" cy="2778262"/>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3CF0C728-FFC4-4819-B502-F2D4578C4F22}"/>
              </a:ext>
            </a:extLst>
          </p:cNvPr>
          <p:cNvPicPr/>
          <p:nvPr/>
        </p:nvPicPr>
        <p:blipFill rotWithShape="1">
          <a:blip r:embed="rId4">
            <a:extLst>
              <a:ext uri="{28A0092B-C50C-407E-A947-70E740481C1C}">
                <a14:useLocalDpi xmlns:a14="http://schemas.microsoft.com/office/drawing/2010/main" val="0"/>
              </a:ext>
            </a:extLst>
          </a:blip>
          <a:srcRect t="49590" b="5453"/>
          <a:stretch/>
        </p:blipFill>
        <p:spPr bwMode="auto">
          <a:xfrm>
            <a:off x="6382514" y="1594485"/>
            <a:ext cx="5704885" cy="2839720"/>
          </a:xfrm>
          <a:prstGeom prst="rect">
            <a:avLst/>
          </a:prstGeom>
          <a:noFill/>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AF5FD1-5854-4A60-9031-987F87617669}"/>
              </a:ext>
            </a:extLst>
          </p:cNvPr>
          <p:cNvSpPr txBox="1"/>
          <p:nvPr/>
        </p:nvSpPr>
        <p:spPr>
          <a:xfrm>
            <a:off x="6382514" y="4424817"/>
            <a:ext cx="5695185"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分割掩码</a:t>
            </a:r>
            <a:endParaRPr lang="zh-CN" altLang="zh-CN" sz="2400" kern="100" dirty="0">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546432AC-D0C6-40DE-B751-4DDB6BC08DFB}"/>
              </a:ext>
            </a:extLst>
          </p:cNvPr>
          <p:cNvSpPr txBox="1"/>
          <p:nvPr/>
        </p:nvSpPr>
        <p:spPr>
          <a:xfrm>
            <a:off x="264115" y="4424817"/>
            <a:ext cx="5622335"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原始图叠加边界框和分割掩码</a:t>
            </a:r>
            <a:endParaRPr lang="zh-CN" altLang="zh-CN" sz="2400" kern="100" dirty="0">
              <a:effectLst/>
              <a:latin typeface="黑体" panose="02010609060101010101" pitchFamily="49" charset="-122"/>
              <a:ea typeface="黑体" panose="02010609060101010101" pitchFamily="49" charset="-122"/>
            </a:endParaRPr>
          </a:p>
        </p:txBody>
      </p:sp>
      <p:cxnSp>
        <p:nvCxnSpPr>
          <p:cNvPr id="12" name="直接连接符 11">
            <a:extLst>
              <a:ext uri="{FF2B5EF4-FFF2-40B4-BE49-F238E27FC236}">
                <a16:creationId xmlns:a16="http://schemas.microsoft.com/office/drawing/2014/main" id="{1920E25B-06DD-4E7F-B55F-F0CB54F8DB90}"/>
              </a:ext>
            </a:extLst>
          </p:cNvPr>
          <p:cNvCxnSpPr>
            <a:cxnSpLocks/>
          </p:cNvCxnSpPr>
          <p:nvPr/>
        </p:nvCxnSpPr>
        <p:spPr>
          <a:xfrm>
            <a:off x="6159500" y="1582110"/>
            <a:ext cx="0" cy="32855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E1580DC6-301C-4A37-A640-08D854A0A904}"/>
              </a:ext>
            </a:extLst>
          </p:cNvPr>
          <p:cNvSpPr/>
          <p:nvPr/>
        </p:nvSpPr>
        <p:spPr>
          <a:xfrm>
            <a:off x="4527550" y="5543763"/>
            <a:ext cx="3321050"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大血管连续分割能力</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B01E642B-B513-429D-95A2-C7AC2C67DBC7}"/>
              </a:ext>
            </a:extLst>
          </p:cNvPr>
          <p:cNvSpPr>
            <a:spLocks noGrp="1"/>
          </p:cNvSpPr>
          <p:nvPr>
            <p:ph type="sldNum" sz="quarter" idx="10"/>
          </p:nvPr>
        </p:nvSpPr>
        <p:spPr/>
        <p:txBody>
          <a:bodyPr/>
          <a:lstStyle/>
          <a:p>
            <a:fld id="{9F26C4DD-4A95-4F81-AFEF-BB17C8CA0BCE}" type="slidenum">
              <a:rPr lang="zh-CN" altLang="en-US" smtClean="0"/>
              <a:pPr/>
              <a:t>36</a:t>
            </a:fld>
            <a:endParaRPr lang="zh-CN" altLang="en-US" dirty="0"/>
          </a:p>
        </p:txBody>
      </p:sp>
    </p:spTree>
    <p:custDataLst>
      <p:tags r:id="rId1"/>
    </p:custDataLst>
    <p:extLst>
      <p:ext uri="{BB962C8B-B14F-4D97-AF65-F5344CB8AC3E}">
        <p14:creationId xmlns:p14="http://schemas.microsoft.com/office/powerpoint/2010/main" val="260097534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SAMURAI</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D566FA96-C260-458B-8787-3CF63B58A6C0}"/>
              </a:ext>
            </a:extLst>
          </p:cNvPr>
          <p:cNvPicPr/>
          <p:nvPr/>
        </p:nvPicPr>
        <p:blipFill rotWithShape="1">
          <a:blip r:embed="rId4">
            <a:extLst>
              <a:ext uri="{28A0092B-C50C-407E-A947-70E740481C1C}">
                <a14:useLocalDpi xmlns:a14="http://schemas.microsoft.com/office/drawing/2010/main" val="0"/>
              </a:ext>
            </a:extLst>
          </a:blip>
          <a:srcRect b="41502"/>
          <a:stretch/>
        </p:blipFill>
        <p:spPr bwMode="auto">
          <a:xfrm>
            <a:off x="1985221" y="944182"/>
            <a:ext cx="6823576" cy="3401144"/>
          </a:xfrm>
          <a:prstGeom prst="rect">
            <a:avLst/>
          </a:prstGeom>
          <a:noFill/>
          <a:ln>
            <a:noFill/>
          </a:ln>
        </p:spPr>
      </p:pic>
      <p:sp>
        <p:nvSpPr>
          <p:cNvPr id="8" name="矩形: 圆角 7">
            <a:extLst>
              <a:ext uri="{FF2B5EF4-FFF2-40B4-BE49-F238E27FC236}">
                <a16:creationId xmlns:a16="http://schemas.microsoft.com/office/drawing/2014/main" id="{B5096A76-1BD7-4A25-9F08-9E181B5EA723}"/>
              </a:ext>
            </a:extLst>
          </p:cNvPr>
          <p:cNvSpPr/>
          <p:nvPr/>
        </p:nvSpPr>
        <p:spPr>
          <a:xfrm>
            <a:off x="8889578" y="3378413"/>
            <a:ext cx="3107341"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弱信号血管连续分割能力</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D2FA4228-8C8D-42DA-AEB1-A3BADAAAFC58}"/>
              </a:ext>
            </a:extLst>
          </p:cNvPr>
          <p:cNvPicPr/>
          <p:nvPr/>
        </p:nvPicPr>
        <p:blipFill rotWithShape="1">
          <a:blip r:embed="rId4">
            <a:extLst>
              <a:ext uri="{28A0092B-C50C-407E-A947-70E740481C1C}">
                <a14:useLocalDpi xmlns:a14="http://schemas.microsoft.com/office/drawing/2010/main" val="0"/>
              </a:ext>
            </a:extLst>
          </a:blip>
          <a:srcRect t="65421" b="6293"/>
          <a:stretch/>
        </p:blipFill>
        <p:spPr bwMode="auto">
          <a:xfrm>
            <a:off x="1985221" y="4726305"/>
            <a:ext cx="6823576" cy="1644650"/>
          </a:xfrm>
          <a:prstGeom prst="rect">
            <a:avLst/>
          </a:prstGeom>
          <a:noFill/>
          <a:ln>
            <a:noFill/>
          </a:ln>
        </p:spPr>
      </p:pic>
      <p:sp>
        <p:nvSpPr>
          <p:cNvPr id="11" name="文本框 10">
            <a:extLst>
              <a:ext uri="{FF2B5EF4-FFF2-40B4-BE49-F238E27FC236}">
                <a16:creationId xmlns:a16="http://schemas.microsoft.com/office/drawing/2014/main" id="{0FF336B8-077C-4337-BD33-D06A366CC823}"/>
              </a:ext>
            </a:extLst>
          </p:cNvPr>
          <p:cNvSpPr txBox="1"/>
          <p:nvPr/>
        </p:nvSpPr>
        <p:spPr>
          <a:xfrm>
            <a:off x="1985221" y="4271052"/>
            <a:ext cx="6823576"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间隔</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张选取图像</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6A3694F5-6E08-4B30-8B2A-3015863F671F}"/>
              </a:ext>
            </a:extLst>
          </p:cNvPr>
          <p:cNvSpPr txBox="1"/>
          <p:nvPr/>
        </p:nvSpPr>
        <p:spPr>
          <a:xfrm>
            <a:off x="1985221" y="6370955"/>
            <a:ext cx="6823575"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20</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张图像的前后两张图像</a:t>
            </a:r>
            <a:endParaRPr lang="zh-CN" altLang="zh-CN" sz="2400" kern="100" dirty="0">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62EF2BBC-F53C-4175-AA88-06AC339300EE}"/>
              </a:ext>
            </a:extLst>
          </p:cNvPr>
          <p:cNvSpPr>
            <a:spLocks noGrp="1"/>
          </p:cNvSpPr>
          <p:nvPr>
            <p:ph type="sldNum" sz="quarter" idx="10"/>
          </p:nvPr>
        </p:nvSpPr>
        <p:spPr/>
        <p:txBody>
          <a:bodyPr/>
          <a:lstStyle/>
          <a:p>
            <a:fld id="{9F26C4DD-4A95-4F81-AFEF-BB17C8CA0BCE}" type="slidenum">
              <a:rPr lang="zh-CN" altLang="en-US" smtClean="0"/>
              <a:pPr/>
              <a:t>37</a:t>
            </a:fld>
            <a:endParaRPr lang="zh-CN" altLang="en-US" dirty="0"/>
          </a:p>
        </p:txBody>
      </p:sp>
    </p:spTree>
    <p:custDataLst>
      <p:tags r:id="rId1"/>
    </p:custDataLst>
    <p:extLst>
      <p:ext uri="{BB962C8B-B14F-4D97-AF65-F5344CB8AC3E}">
        <p14:creationId xmlns:p14="http://schemas.microsoft.com/office/powerpoint/2010/main" val="23606975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487B2BAA-A8D0-4836-859D-5279E2826639}"/>
              </a:ext>
            </a:extLst>
          </p:cNvPr>
          <p:cNvPicPr/>
          <p:nvPr/>
        </p:nvPicPr>
        <p:blipFill rotWithShape="1">
          <a:blip r:embed="rId4">
            <a:extLst>
              <a:ext uri="{28A0092B-C50C-407E-A947-70E740481C1C}">
                <a14:useLocalDpi xmlns:a14="http://schemas.microsoft.com/office/drawing/2010/main" val="0"/>
              </a:ext>
            </a:extLst>
          </a:blip>
          <a:srcRect t="7357" b="52665"/>
          <a:stretch/>
        </p:blipFill>
        <p:spPr bwMode="auto">
          <a:xfrm>
            <a:off x="2444168" y="1595120"/>
            <a:ext cx="7303664" cy="1871982"/>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530AE8C5-A224-478E-BEB5-895BB00606E6}"/>
              </a:ext>
            </a:extLst>
          </p:cNvPr>
          <p:cNvPicPr/>
          <p:nvPr/>
        </p:nvPicPr>
        <p:blipFill rotWithShape="1">
          <a:blip r:embed="rId4">
            <a:extLst>
              <a:ext uri="{28A0092B-C50C-407E-A947-70E740481C1C}">
                <a14:useLocalDpi xmlns:a14="http://schemas.microsoft.com/office/drawing/2010/main" val="0"/>
              </a:ext>
            </a:extLst>
          </a:blip>
          <a:srcRect t="53519" b="8077"/>
          <a:stretch/>
        </p:blipFill>
        <p:spPr bwMode="auto">
          <a:xfrm>
            <a:off x="2444168" y="3813178"/>
            <a:ext cx="7303664" cy="1798320"/>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AEA30B9B-343E-4493-8E03-9827DB627261}"/>
              </a:ext>
            </a:extLst>
          </p:cNvPr>
          <p:cNvSpPr txBox="1"/>
          <p:nvPr/>
        </p:nvSpPr>
        <p:spPr>
          <a:xfrm>
            <a:off x="2444168" y="1170481"/>
            <a:ext cx="3550232"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数据</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1</a:t>
            </a:r>
            <a:endParaRPr lang="zh-CN" altLang="zh-CN" sz="2400" kern="100" dirty="0">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D1AC172E-6D66-4E8F-AA92-F24AC8CEF67F}"/>
              </a:ext>
            </a:extLst>
          </p:cNvPr>
          <p:cNvSpPr txBox="1"/>
          <p:nvPr/>
        </p:nvSpPr>
        <p:spPr>
          <a:xfrm>
            <a:off x="6095998" y="1130159"/>
            <a:ext cx="3651833"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数据</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2</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F23A1454-904B-4B1B-84A8-71A3BCE89CB5}"/>
              </a:ext>
            </a:extLst>
          </p:cNvPr>
          <p:cNvSpPr txBox="1"/>
          <p:nvPr/>
        </p:nvSpPr>
        <p:spPr>
          <a:xfrm>
            <a:off x="2444168" y="5550280"/>
            <a:ext cx="7303663" cy="589471"/>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标记图像和分割图像</a:t>
            </a:r>
            <a:endParaRPr lang="zh-CN" altLang="zh-CN" sz="2400" kern="1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C950395F-342F-4AC2-93C6-A8305BF74EC1}"/>
              </a:ext>
            </a:extLst>
          </p:cNvPr>
          <p:cNvSpPr txBox="1"/>
          <p:nvPr/>
        </p:nvSpPr>
        <p:spPr>
          <a:xfrm>
            <a:off x="2444168" y="3370300"/>
            <a:ext cx="7303663"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原始图像和叠加图像</a:t>
            </a:r>
            <a:endParaRPr lang="zh-CN" altLang="zh-CN" sz="2400" kern="100" dirty="0">
              <a:effectLst/>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D64D83F2-F6B1-403A-91FD-38F4256C91F8}"/>
              </a:ext>
            </a:extLst>
          </p:cNvPr>
          <p:cNvSpPr/>
          <p:nvPr/>
        </p:nvSpPr>
        <p:spPr>
          <a:xfrm>
            <a:off x="4542330" y="6009186"/>
            <a:ext cx="3107341"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良好的分割结果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40663E25-9A90-4C3E-BCAD-2B152D766853}"/>
              </a:ext>
            </a:extLst>
          </p:cNvPr>
          <p:cNvSpPr>
            <a:spLocks noGrp="1"/>
          </p:cNvSpPr>
          <p:nvPr>
            <p:ph type="sldNum" sz="quarter" idx="10"/>
          </p:nvPr>
        </p:nvSpPr>
        <p:spPr/>
        <p:txBody>
          <a:bodyPr/>
          <a:lstStyle/>
          <a:p>
            <a:fld id="{9F26C4DD-4A95-4F81-AFEF-BB17C8CA0BCE}" type="slidenum">
              <a:rPr lang="zh-CN" altLang="en-US" smtClean="0"/>
              <a:pPr/>
              <a:t>38</a:t>
            </a:fld>
            <a:endParaRPr lang="zh-CN" altLang="en-US" dirty="0"/>
          </a:p>
        </p:txBody>
      </p:sp>
    </p:spTree>
    <p:custDataLst>
      <p:tags r:id="rId1"/>
    </p:custDataLst>
    <p:extLst>
      <p:ext uri="{BB962C8B-B14F-4D97-AF65-F5344CB8AC3E}">
        <p14:creationId xmlns:p14="http://schemas.microsoft.com/office/powerpoint/2010/main" val="320592899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66D5B2D0-4384-4E17-8BE5-B179A6AFCD0F}"/>
              </a:ext>
            </a:extLst>
          </p:cNvPr>
          <p:cNvGraphicFramePr>
            <a:graphicFrameLocks noGrp="1"/>
          </p:cNvGraphicFramePr>
          <p:nvPr>
            <p:extLst>
              <p:ext uri="{D42A27DB-BD31-4B8C-83A1-F6EECF244321}">
                <p14:modId xmlns:p14="http://schemas.microsoft.com/office/powerpoint/2010/main" val="3722536321"/>
              </p:ext>
            </p:extLst>
          </p:nvPr>
        </p:nvGraphicFramePr>
        <p:xfrm>
          <a:off x="1594743" y="5135033"/>
          <a:ext cx="9002514" cy="1405467"/>
        </p:xfrm>
        <a:graphic>
          <a:graphicData uri="http://schemas.openxmlformats.org/drawingml/2006/table">
            <a:tbl>
              <a:tblPr firstRow="1" bandRow="1">
                <a:tableStyleId>{5C22544A-7EE6-4342-B048-85BDC9FD1C3A}</a:tableStyleId>
              </a:tblPr>
              <a:tblGrid>
                <a:gridCol w="1574490">
                  <a:extLst>
                    <a:ext uri="{9D8B030D-6E8A-4147-A177-3AD203B41FA5}">
                      <a16:colId xmlns:a16="http://schemas.microsoft.com/office/drawing/2014/main" val="3842136366"/>
                    </a:ext>
                  </a:extLst>
                </a:gridCol>
                <a:gridCol w="1238004">
                  <a:extLst>
                    <a:ext uri="{9D8B030D-6E8A-4147-A177-3AD203B41FA5}">
                      <a16:colId xmlns:a16="http://schemas.microsoft.com/office/drawing/2014/main" val="2622083075"/>
                    </a:ext>
                  </a:extLst>
                </a:gridCol>
                <a:gridCol w="1238004">
                  <a:extLst>
                    <a:ext uri="{9D8B030D-6E8A-4147-A177-3AD203B41FA5}">
                      <a16:colId xmlns:a16="http://schemas.microsoft.com/office/drawing/2014/main" val="162849854"/>
                    </a:ext>
                  </a:extLst>
                </a:gridCol>
                <a:gridCol w="1238004">
                  <a:extLst>
                    <a:ext uri="{9D8B030D-6E8A-4147-A177-3AD203B41FA5}">
                      <a16:colId xmlns:a16="http://schemas.microsoft.com/office/drawing/2014/main" val="1302045957"/>
                    </a:ext>
                  </a:extLst>
                </a:gridCol>
                <a:gridCol w="1238004">
                  <a:extLst>
                    <a:ext uri="{9D8B030D-6E8A-4147-A177-3AD203B41FA5}">
                      <a16:colId xmlns:a16="http://schemas.microsoft.com/office/drawing/2014/main" val="1062632063"/>
                    </a:ext>
                  </a:extLst>
                </a:gridCol>
                <a:gridCol w="1238004">
                  <a:extLst>
                    <a:ext uri="{9D8B030D-6E8A-4147-A177-3AD203B41FA5}">
                      <a16:colId xmlns:a16="http://schemas.microsoft.com/office/drawing/2014/main" val="2629247856"/>
                    </a:ext>
                  </a:extLst>
                </a:gridCol>
                <a:gridCol w="1238004">
                  <a:extLst>
                    <a:ext uri="{9D8B030D-6E8A-4147-A177-3AD203B41FA5}">
                      <a16:colId xmlns:a16="http://schemas.microsoft.com/office/drawing/2014/main" val="719227690"/>
                    </a:ext>
                  </a:extLst>
                </a:gridCol>
              </a:tblGrid>
              <a:tr h="468489">
                <a:tc>
                  <a:txBody>
                    <a:bodyPr/>
                    <a:lstStyle/>
                    <a:p>
                      <a:pPr algn="ctr">
                        <a:lnSpc>
                          <a:spcPct val="150000"/>
                        </a:lnSpc>
                      </a:pPr>
                      <a:r>
                        <a:rPr lang="zh-CN" altLang="en-US" sz="1600" kern="100" baseline="0" dirty="0">
                          <a:effectLst/>
                          <a:latin typeface="Arial" panose="020B0604020202020204" pitchFamily="34" charset="0"/>
                          <a:ea typeface="黑体" panose="02010609060101010101" pitchFamily="49" charset="-122"/>
                        </a:rPr>
                        <a:t>大小比例</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0~0.2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0.2~0.5</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0.5~1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&gt;3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3679441431"/>
                  </a:ext>
                </a:extLst>
              </a:tr>
              <a:tr h="468489">
                <a:tc>
                  <a:txBody>
                    <a:bodyPr/>
                    <a:lstStyle/>
                    <a:p>
                      <a:pPr algn="ctr">
                        <a:lnSpc>
                          <a:spcPct val="150000"/>
                        </a:lnSpc>
                      </a:pPr>
                      <a:r>
                        <a:rPr lang="zh-CN" sz="1600" kern="100" baseline="0" dirty="0">
                          <a:effectLst/>
                          <a:latin typeface="Arial" panose="020B0604020202020204" pitchFamily="34" charset="0"/>
                          <a:ea typeface="黑体" panose="02010609060101010101" pitchFamily="49" charset="-122"/>
                        </a:rPr>
                        <a:t>第三章分割方法</a:t>
                      </a: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297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1 548</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12 769</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11 341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   662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307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237933333"/>
                  </a:ext>
                </a:extLst>
              </a:tr>
              <a:tr h="468489">
                <a:tc>
                  <a:txBody>
                    <a:bodyPr/>
                    <a:lstStyle/>
                    <a:p>
                      <a:pPr algn="ctr">
                        <a:lnSpc>
                          <a:spcPct val="150000"/>
                        </a:lnSpc>
                      </a:pPr>
                      <a:r>
                        <a:rPr lang="en-US" sz="1600" kern="100" baseline="0" dirty="0" err="1">
                          <a:effectLst/>
                          <a:latin typeface="Arial" panose="020B0604020202020204" pitchFamily="34" charset="0"/>
                          <a:ea typeface="黑体" panose="02010609060101010101" pitchFamily="49" charset="-122"/>
                        </a:rPr>
                        <a:t>vesselFM</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463</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2 528</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11 030</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10 191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b="1" kern="100" baseline="0" dirty="0">
                          <a:effectLst/>
                          <a:latin typeface="Arial" panose="020B0604020202020204" pitchFamily="34" charset="0"/>
                          <a:ea typeface="黑体" panose="02010609060101010101" pitchFamily="49" charset="-122"/>
                        </a:rPr>
                        <a:t>1 100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b="1" kern="100" baseline="0" dirty="0">
                          <a:effectLst/>
                          <a:latin typeface="Arial" panose="020B0604020202020204" pitchFamily="34" charset="0"/>
                          <a:ea typeface="黑体" panose="02010609060101010101" pitchFamily="49" charset="-122"/>
                        </a:rPr>
                        <a:t>546</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832183242"/>
                  </a:ext>
                </a:extLst>
              </a:tr>
            </a:tbl>
          </a:graphicData>
        </a:graphic>
      </p:graphicFrame>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AFA75632-D59A-465E-8D6D-500F2401923D}"/>
              </a:ext>
            </a:extLst>
          </p:cNvPr>
          <p:cNvPicPr/>
          <p:nvPr/>
        </p:nvPicPr>
        <p:blipFill rotWithShape="1">
          <a:blip r:embed="rId4">
            <a:extLst>
              <a:ext uri="{28A0092B-C50C-407E-A947-70E740481C1C}">
                <a14:useLocalDpi xmlns:a14="http://schemas.microsoft.com/office/drawing/2010/main" val="0"/>
              </a:ext>
            </a:extLst>
          </a:blip>
          <a:srcRect l="1144" t="6387" r="2900" b="4190"/>
          <a:stretch/>
        </p:blipFill>
        <p:spPr bwMode="auto">
          <a:xfrm>
            <a:off x="1762985" y="1307465"/>
            <a:ext cx="8666030" cy="2809346"/>
          </a:xfrm>
          <a:prstGeom prst="rect">
            <a:avLst/>
          </a:prstGeom>
          <a:noFill/>
          <a:ln>
            <a:noFill/>
          </a:ln>
          <a:extLst>
            <a:ext uri="{53640926-AAD7-44D8-BBD7-CCE9431645EC}">
              <a14:shadowObscured xmlns:a14="http://schemas.microsoft.com/office/drawing/2010/main"/>
            </a:ext>
          </a:extLst>
        </p:spPr>
      </p:pic>
      <p:cxnSp>
        <p:nvCxnSpPr>
          <p:cNvPr id="9" name="直接连接符 8">
            <a:extLst>
              <a:ext uri="{FF2B5EF4-FFF2-40B4-BE49-F238E27FC236}">
                <a16:creationId xmlns:a16="http://schemas.microsoft.com/office/drawing/2014/main" id="{C15781C0-9080-457D-84BB-A154EB97EDCC}"/>
              </a:ext>
            </a:extLst>
          </p:cNvPr>
          <p:cNvCxnSpPr>
            <a:cxnSpLocks/>
          </p:cNvCxnSpPr>
          <p:nvPr/>
        </p:nvCxnSpPr>
        <p:spPr>
          <a:xfrm>
            <a:off x="1466850" y="4489450"/>
            <a:ext cx="93027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DCA6069-26A7-44CF-AA00-ECDC5A4BA95A}"/>
              </a:ext>
            </a:extLst>
          </p:cNvPr>
          <p:cNvSpPr txBox="1"/>
          <p:nvPr/>
        </p:nvSpPr>
        <p:spPr>
          <a:xfrm>
            <a:off x="1594743" y="4534766"/>
            <a:ext cx="9002514"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二维标记血管和分割血管一一对应时计算它们的大小比例</a:t>
            </a:r>
            <a:endParaRPr lang="zh-CN" altLang="zh-CN" sz="2400" kern="100" dirty="0">
              <a:effectLst/>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9C93C938-7501-4342-AF8C-4640046CEDC7}"/>
              </a:ext>
            </a:extLst>
          </p:cNvPr>
          <p:cNvSpPr txBox="1"/>
          <p:nvPr/>
        </p:nvSpPr>
        <p:spPr>
          <a:xfrm>
            <a:off x="1594743" y="872108"/>
            <a:ext cx="9002514"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具有连通属性的二维血管有多少比例被分割，计算平均灰度值大于该阈值的血管</a:t>
            </a:r>
            <a:endParaRPr lang="zh-CN" altLang="zh-CN" sz="2400" kern="100" dirty="0">
              <a:effectLst/>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0364CAB6-FA45-4FA8-8CA3-C76FE8D8A32F}"/>
              </a:ext>
            </a:extLst>
          </p:cNvPr>
          <p:cNvSpPr>
            <a:spLocks noGrp="1"/>
          </p:cNvSpPr>
          <p:nvPr>
            <p:ph type="sldNum" sz="quarter" idx="10"/>
          </p:nvPr>
        </p:nvSpPr>
        <p:spPr/>
        <p:txBody>
          <a:bodyPr/>
          <a:lstStyle/>
          <a:p>
            <a:fld id="{9F26C4DD-4A95-4F81-AFEF-BB17C8CA0BCE}" type="slidenum">
              <a:rPr lang="zh-CN" altLang="en-US" smtClean="0"/>
              <a:pPr/>
              <a:t>39</a:t>
            </a:fld>
            <a:endParaRPr lang="zh-CN" altLang="en-US" dirty="0"/>
          </a:p>
        </p:txBody>
      </p:sp>
      <p:sp>
        <p:nvSpPr>
          <p:cNvPr id="10" name="矩形: 圆角 9">
            <a:extLst>
              <a:ext uri="{FF2B5EF4-FFF2-40B4-BE49-F238E27FC236}">
                <a16:creationId xmlns:a16="http://schemas.microsoft.com/office/drawing/2014/main" id="{42B8ABFD-E1A1-4ABA-B347-00B167A5B32F}"/>
              </a:ext>
            </a:extLst>
          </p:cNvPr>
          <p:cNvSpPr/>
          <p:nvPr/>
        </p:nvSpPr>
        <p:spPr>
          <a:xfrm>
            <a:off x="1466850" y="2350369"/>
            <a:ext cx="9233209"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effectLst/>
              </a:rPr>
              <a:t>具有连通属性关键位置的血管分割</a:t>
            </a:r>
            <a:r>
              <a:rPr lang="zh-CN" altLang="en-US" sz="2000" b="1" dirty="0">
                <a:solidFill>
                  <a:schemeClr val="tx1"/>
                </a:solidFill>
              </a:rPr>
              <a:t>是最好的</a:t>
            </a:r>
            <a:r>
              <a:rPr lang="zh-CN" altLang="en-US" sz="2000" b="1" dirty="0">
                <a:solidFill>
                  <a:schemeClr val="tx1"/>
                </a:solidFill>
                <a:effectLst/>
              </a:rPr>
              <a:t>，在不同灰度阈值下都得到验证</a:t>
            </a:r>
            <a:endParaRPr lang="en-US" altLang="zh-CN" sz="2000" b="1" dirty="0">
              <a:solidFill>
                <a:schemeClr val="tx1"/>
              </a:solidFill>
              <a:effectLst/>
            </a:endParaRPr>
          </a:p>
        </p:txBody>
      </p:sp>
      <p:sp>
        <p:nvSpPr>
          <p:cNvPr id="11" name="矩形: 圆角 10">
            <a:extLst>
              <a:ext uri="{FF2B5EF4-FFF2-40B4-BE49-F238E27FC236}">
                <a16:creationId xmlns:a16="http://schemas.microsoft.com/office/drawing/2014/main" id="{3DA869E4-1FF0-4A64-B506-BFAE287C63A3}"/>
              </a:ext>
            </a:extLst>
          </p:cNvPr>
          <p:cNvSpPr/>
          <p:nvPr/>
        </p:nvSpPr>
        <p:spPr>
          <a:xfrm>
            <a:off x="1594743" y="5475997"/>
            <a:ext cx="9233209"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000" b="1" dirty="0">
                <a:solidFill>
                  <a:schemeClr val="tx1"/>
                </a:solidFill>
              </a:rPr>
              <a:t>二维上分割血管和标记血管能大致吻合</a:t>
            </a:r>
            <a:endParaRPr lang="en-US" altLang="zh-CN" sz="2000" b="1" dirty="0">
              <a:solidFill>
                <a:schemeClr val="tx1"/>
              </a:solidFill>
            </a:endParaRPr>
          </a:p>
        </p:txBody>
      </p:sp>
    </p:spTree>
    <p:custDataLst>
      <p:tags r:id="rId1"/>
    </p:custDataLst>
    <p:extLst>
      <p:ext uri="{BB962C8B-B14F-4D97-AF65-F5344CB8AC3E}">
        <p14:creationId xmlns:p14="http://schemas.microsoft.com/office/powerpoint/2010/main" val="8234549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t>精细全脑脑血管研究意义</a:t>
            </a:r>
            <a:r>
              <a:rPr lang="en-US" altLang="zh-CN" dirty="0"/>
              <a:t>-</a:t>
            </a:r>
            <a:r>
              <a:rPr lang="zh-CN" altLang="en-US" dirty="0"/>
              <a:t>血管图谱资源</a:t>
            </a:r>
            <a:br>
              <a:rPr lang="zh-CN" altLang="en-US" dirty="0"/>
            </a:br>
            <a:br>
              <a:rPr lang="zh-CN" altLang="zh-CN" dirty="0">
                <a:effectLst/>
              </a:rPr>
            </a:br>
            <a:endParaRPr lang="zh-CN" altLang="en-US" dirty="0"/>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4</a:t>
            </a:fld>
            <a:endParaRPr lang="zh-CN" altLang="en-US" dirty="0"/>
          </a:p>
        </p:txBody>
      </p:sp>
      <p:pic>
        <p:nvPicPr>
          <p:cNvPr id="3" name="图片 2">
            <a:extLst>
              <a:ext uri="{FF2B5EF4-FFF2-40B4-BE49-F238E27FC236}">
                <a16:creationId xmlns:a16="http://schemas.microsoft.com/office/drawing/2014/main" id="{482D0E43-BA7D-43DB-ADDB-1CAB2E1064E5}"/>
              </a:ext>
            </a:extLst>
          </p:cNvPr>
          <p:cNvPicPr>
            <a:picLocks noChangeAspect="1"/>
          </p:cNvPicPr>
          <p:nvPr/>
        </p:nvPicPr>
        <p:blipFill>
          <a:blip r:embed="rId4"/>
          <a:stretch>
            <a:fillRect/>
          </a:stretch>
        </p:blipFill>
        <p:spPr>
          <a:xfrm>
            <a:off x="8739467" y="6097891"/>
            <a:ext cx="2768742" cy="546128"/>
          </a:xfrm>
          <a:prstGeom prst="rect">
            <a:avLst/>
          </a:prstGeom>
        </p:spPr>
      </p:pic>
      <p:grpSp>
        <p:nvGrpSpPr>
          <p:cNvPr id="22" name="组合 21">
            <a:extLst>
              <a:ext uri="{FF2B5EF4-FFF2-40B4-BE49-F238E27FC236}">
                <a16:creationId xmlns:a16="http://schemas.microsoft.com/office/drawing/2014/main" id="{F9984E02-1A94-4B13-BE23-7CED74C3C7A1}"/>
              </a:ext>
            </a:extLst>
          </p:cNvPr>
          <p:cNvGrpSpPr/>
          <p:nvPr/>
        </p:nvGrpSpPr>
        <p:grpSpPr>
          <a:xfrm>
            <a:off x="5609664" y="2057392"/>
            <a:ext cx="6259606" cy="3171617"/>
            <a:chOff x="3848100" y="1394399"/>
            <a:chExt cx="8229600" cy="4169774"/>
          </a:xfrm>
        </p:grpSpPr>
        <p:pic>
          <p:nvPicPr>
            <p:cNvPr id="4" name="图片 3">
              <a:extLst>
                <a:ext uri="{FF2B5EF4-FFF2-40B4-BE49-F238E27FC236}">
                  <a16:creationId xmlns:a16="http://schemas.microsoft.com/office/drawing/2014/main" id="{4FA32257-4282-4953-A28D-AB16D176BA21}"/>
                </a:ext>
              </a:extLst>
            </p:cNvPr>
            <p:cNvPicPr>
              <a:picLocks noChangeAspect="1"/>
            </p:cNvPicPr>
            <p:nvPr/>
          </p:nvPicPr>
          <p:blipFill rotWithShape="1">
            <a:blip r:embed="rId5"/>
            <a:srcRect l="351" r="422"/>
            <a:stretch/>
          </p:blipFill>
          <p:spPr>
            <a:xfrm>
              <a:off x="3848100" y="1394399"/>
              <a:ext cx="8229600" cy="4169774"/>
            </a:xfrm>
            <a:prstGeom prst="rect">
              <a:avLst/>
            </a:prstGeom>
          </p:spPr>
        </p:pic>
        <p:pic>
          <p:nvPicPr>
            <p:cNvPr id="9" name="图片 8">
              <a:extLst>
                <a:ext uri="{FF2B5EF4-FFF2-40B4-BE49-F238E27FC236}">
                  <a16:creationId xmlns:a16="http://schemas.microsoft.com/office/drawing/2014/main" id="{0B17628B-5F25-4C6B-8BDB-0C67E145FBF3}"/>
                </a:ext>
              </a:extLst>
            </p:cNvPr>
            <p:cNvPicPr>
              <a:picLocks noChangeAspect="1"/>
            </p:cNvPicPr>
            <p:nvPr/>
          </p:nvPicPr>
          <p:blipFill>
            <a:blip r:embed="rId6"/>
            <a:stretch>
              <a:fillRect/>
            </a:stretch>
          </p:blipFill>
          <p:spPr>
            <a:xfrm>
              <a:off x="3848100" y="1502029"/>
              <a:ext cx="524435" cy="381020"/>
            </a:xfrm>
            <a:prstGeom prst="rect">
              <a:avLst/>
            </a:prstGeom>
          </p:spPr>
        </p:pic>
      </p:grpSp>
      <p:sp>
        <p:nvSpPr>
          <p:cNvPr id="19" name="文本框 18">
            <a:extLst>
              <a:ext uri="{FF2B5EF4-FFF2-40B4-BE49-F238E27FC236}">
                <a16:creationId xmlns:a16="http://schemas.microsoft.com/office/drawing/2014/main" id="{55E1D7E4-DC8A-466B-A2E0-BD40DE4E33E6}"/>
              </a:ext>
            </a:extLst>
          </p:cNvPr>
          <p:cNvSpPr txBox="1"/>
          <p:nvPr/>
        </p:nvSpPr>
        <p:spPr>
          <a:xfrm>
            <a:off x="135032" y="5873115"/>
            <a:ext cx="8021729" cy="646331"/>
          </a:xfrm>
          <a:prstGeom prst="rect">
            <a:avLst/>
          </a:prstGeom>
          <a:noFill/>
        </p:spPr>
        <p:txBody>
          <a:bodyPr wrap="square">
            <a:spAutoFit/>
          </a:bodyPr>
          <a:lstStyle/>
          <a:p>
            <a:pPr algn="ctr"/>
            <a:r>
              <a:rPr lang="en-US" altLang="zh-CN" b="1" dirty="0">
                <a:latin typeface="黑体" panose="02010609060101010101" pitchFamily="49" charset="-122"/>
                <a:ea typeface="黑体" panose="02010609060101010101" pitchFamily="49" charset="-122"/>
              </a:rPr>
              <a:t>MOST</a:t>
            </a:r>
            <a:r>
              <a:rPr lang="zh-CN" altLang="en-US" b="1" dirty="0">
                <a:latin typeface="黑体" panose="02010609060101010101" pitchFamily="49" charset="-122"/>
                <a:ea typeface="黑体" panose="02010609060101010101" pitchFamily="49" charset="-122"/>
              </a:rPr>
              <a:t>成像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离体 </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 全脑</a:t>
            </a:r>
            <a:r>
              <a:rPr lang="en-US" altLang="zh-CN" b="1" dirty="0">
                <a:latin typeface="Arial" panose="020B0604020202020204" pitchFamily="34" charset="0"/>
                <a:ea typeface="黑体" panose="02010609060101010101" pitchFamily="49" charset="-122"/>
                <a:cs typeface="Arial" panose="020B0604020202020204" pitchFamily="34" charset="0"/>
              </a:rPr>
              <a:t>0.35x0.35x1</a:t>
            </a:r>
            <a:r>
              <a:rPr lang="zh-CN" altLang="en-US" b="1" dirty="0">
                <a:latin typeface="黑体" panose="02010609060101010101" pitchFamily="49" charset="-122"/>
                <a:ea typeface="黑体" panose="02010609060101010101" pitchFamily="49" charset="-122"/>
              </a:rPr>
              <a:t>分辨率</a:t>
            </a:r>
            <a:endParaRPr lang="en-US" altLang="zh-CN" b="1" dirty="0">
              <a:latin typeface="黑体" panose="02010609060101010101" pitchFamily="49" charset="-122"/>
              <a:ea typeface="黑体" panose="02010609060101010101" pitchFamily="49" charset="-122"/>
            </a:endParaRPr>
          </a:p>
          <a:p>
            <a:pPr algn="ctr"/>
            <a:r>
              <a:rPr lang="zh-CN" altLang="zh-CN" sz="1800" b="1" kern="1200" dirty="0">
                <a:solidFill>
                  <a:srgbClr val="000000"/>
                </a:solidFill>
                <a:effectLst/>
                <a:latin typeface="黑体" panose="02010609060101010101" pitchFamily="49" charset="-122"/>
                <a:ea typeface="黑体" panose="02010609060101010101" pitchFamily="49" charset="-122"/>
                <a:cs typeface="+mn-cs"/>
              </a:rPr>
              <a:t>直径</a:t>
            </a:r>
            <a:r>
              <a:rPr lang="zh-CN" altLang="en-US" sz="1800" b="1" kern="1200" dirty="0">
                <a:solidFill>
                  <a:srgbClr val="000000"/>
                </a:solidFill>
                <a:effectLst/>
                <a:latin typeface="黑体" panose="02010609060101010101" pitchFamily="49" charset="-122"/>
                <a:ea typeface="黑体" panose="02010609060101010101" pitchFamily="49" charset="-122"/>
                <a:cs typeface="+mn-cs"/>
              </a:rPr>
              <a:t>：</a:t>
            </a:r>
            <a:r>
              <a:rPr lang="zh-CN" altLang="en-US" b="1" dirty="0">
                <a:latin typeface="黑体" panose="02010609060101010101" pitchFamily="49" charset="-122"/>
                <a:ea typeface="黑体" panose="02010609060101010101" pitchFamily="49" charset="-122"/>
              </a:rPr>
              <a:t>动脉末端分支最小为</a:t>
            </a:r>
            <a:r>
              <a:rPr lang="zh-CN" altLang="en-US" b="1" dirty="0">
                <a:latin typeface="Arial" panose="020B0604020202020204" pitchFamily="34" charset="0"/>
                <a:ea typeface="黑体" panose="02010609060101010101" pitchFamily="49" charset="-122"/>
                <a:cs typeface="Arial" panose="020B0604020202020204" pitchFamily="34" charset="0"/>
              </a:rPr>
              <a:t>8.3±2.6μm</a:t>
            </a:r>
            <a:r>
              <a:rPr lang="zh-CN" altLang="en-US" b="1" dirty="0">
                <a:latin typeface="黑体" panose="02010609060101010101" pitchFamily="49" charset="-122"/>
                <a:ea typeface="黑体" panose="02010609060101010101" pitchFamily="49" charset="-122"/>
              </a:rPr>
              <a:t>，静脉末端分支最小为</a:t>
            </a:r>
            <a:r>
              <a:rPr lang="zh-CN" altLang="en-US" b="1" dirty="0">
                <a:latin typeface="Arial" panose="020B0604020202020204" pitchFamily="34" charset="0"/>
                <a:ea typeface="黑体" panose="02010609060101010101" pitchFamily="49" charset="-122"/>
                <a:cs typeface="Arial" panose="020B0604020202020204" pitchFamily="34" charset="0"/>
              </a:rPr>
              <a:t>8.7±3.7μm</a:t>
            </a:r>
          </a:p>
        </p:txBody>
      </p:sp>
      <p:sp>
        <p:nvSpPr>
          <p:cNvPr id="21" name="文本框 20">
            <a:extLst>
              <a:ext uri="{FF2B5EF4-FFF2-40B4-BE49-F238E27FC236}">
                <a16:creationId xmlns:a16="http://schemas.microsoft.com/office/drawing/2014/main" id="{E7DCC660-0C34-4611-AF24-A25F5F5DB012}"/>
              </a:ext>
            </a:extLst>
          </p:cNvPr>
          <p:cNvSpPr txBox="1"/>
          <p:nvPr/>
        </p:nvSpPr>
        <p:spPr>
          <a:xfrm>
            <a:off x="9314329" y="5646366"/>
            <a:ext cx="1767167" cy="369332"/>
          </a:xfrm>
          <a:prstGeom prst="rect">
            <a:avLst/>
          </a:prstGeom>
          <a:noFill/>
        </p:spPr>
        <p:txBody>
          <a:bodyPr wrap="square">
            <a:spAutoFit/>
          </a:bodyPr>
          <a:lstStyle/>
          <a:p>
            <a:pPr algn="ctr"/>
            <a:r>
              <a:rPr lang="zh-CN" altLang="en-US" b="1" dirty="0">
                <a:latin typeface="黑体" panose="02010609060101010101" pitchFamily="49" charset="-122"/>
                <a:ea typeface="黑体" panose="02010609060101010101" pitchFamily="49" charset="-122"/>
              </a:rPr>
              <a:t>自从</a:t>
            </a:r>
            <a:r>
              <a:rPr lang="en-US" altLang="zh-CN" b="1" dirty="0">
                <a:latin typeface="黑体" panose="02010609060101010101" pitchFamily="49" charset="-122"/>
                <a:ea typeface="黑体" panose="02010609060101010101" pitchFamily="49" charset="-122"/>
              </a:rPr>
              <a:t>2017.12</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p:txBody>
      </p:sp>
      <p:sp>
        <p:nvSpPr>
          <p:cNvPr id="17" name="AutoShape 2">
            <a:extLst>
              <a:ext uri="{FF2B5EF4-FFF2-40B4-BE49-F238E27FC236}">
                <a16:creationId xmlns:a16="http://schemas.microsoft.com/office/drawing/2014/main" id="{5AFE2A0A-132D-4798-88BA-05A99877A0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EBDF9A19-0E82-4ED6-993E-B40680966E8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6">
            <a:extLst>
              <a:ext uri="{FF2B5EF4-FFF2-40B4-BE49-F238E27FC236}">
                <a16:creationId xmlns:a16="http://schemas.microsoft.com/office/drawing/2014/main" id="{D9A8D327-4514-4577-A5D4-C2AC2E66E16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2" name="Picture 8">
            <a:extLst>
              <a:ext uri="{FF2B5EF4-FFF2-40B4-BE49-F238E27FC236}">
                <a16:creationId xmlns:a16="http://schemas.microsoft.com/office/drawing/2014/main" id="{F15B2B13-6D76-407F-9203-89D500B9B9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530" y="1988544"/>
            <a:ext cx="4511146" cy="3289767"/>
          </a:xfrm>
          <a:prstGeom prst="rect">
            <a:avLst/>
          </a:prstGeom>
          <a:noFill/>
          <a:extLst>
            <a:ext uri="{909E8E84-426E-40DD-AFC4-6F175D3DCCD1}">
              <a14:hiddenFill xmlns:a14="http://schemas.microsoft.com/office/drawing/2010/main">
                <a:solidFill>
                  <a:srgbClr val="FFFFFF"/>
                </a:solidFill>
              </a14:hiddenFill>
            </a:ext>
          </a:extLst>
        </p:spPr>
      </p:pic>
      <p:sp>
        <p:nvSpPr>
          <p:cNvPr id="27" name="圆角矩形 27">
            <a:extLst>
              <a:ext uri="{FF2B5EF4-FFF2-40B4-BE49-F238E27FC236}">
                <a16:creationId xmlns:a16="http://schemas.microsoft.com/office/drawing/2014/main" id="{AE0A74B4-2A68-463C-803D-38E0F6D03666}"/>
              </a:ext>
            </a:extLst>
          </p:cNvPr>
          <p:cNvSpPr/>
          <p:nvPr/>
        </p:nvSpPr>
        <p:spPr>
          <a:xfrm>
            <a:off x="3415181" y="1100540"/>
            <a:ext cx="5056838" cy="8044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科研、临床人员的重要数据资源</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a:t>
            </a:r>
            <a:r>
              <a:rPr lang="en-US" altLang="zh-CN" sz="2000" b="1" dirty="0">
                <a:solidFill>
                  <a:schemeClr val="tx1"/>
                </a:solidFill>
                <a:latin typeface="黑体" panose="02010609060101010101" pitchFamily="49" charset="-122"/>
                <a:ea typeface="黑体" panose="02010609060101010101" pitchFamily="49" charset="-122"/>
                <a:sym typeface="Arial" charset="0"/>
              </a:rPr>
              <a:t>CT</a:t>
            </a:r>
            <a:r>
              <a:rPr lang="zh-CN" altLang="en-US" sz="2000" b="1" dirty="0">
                <a:solidFill>
                  <a:schemeClr val="tx1"/>
                </a:solidFill>
                <a:latin typeface="黑体" panose="02010609060101010101" pitchFamily="49" charset="-122"/>
                <a:ea typeface="黑体" panose="02010609060101010101" pitchFamily="49" charset="-122"/>
                <a:sym typeface="Arial" charset="0"/>
              </a:rPr>
              <a:t>、</a:t>
            </a:r>
            <a:r>
              <a:rPr lang="en-US" altLang="zh-CN" sz="2000" b="1" dirty="0">
                <a:solidFill>
                  <a:schemeClr val="tx1"/>
                </a:solidFill>
                <a:latin typeface="黑体" panose="02010609060101010101" pitchFamily="49" charset="-122"/>
                <a:ea typeface="黑体" panose="02010609060101010101" pitchFamily="49" charset="-122"/>
                <a:sym typeface="Arial" charset="0"/>
              </a:rPr>
              <a:t>MRI</a:t>
            </a:r>
            <a:r>
              <a:rPr lang="zh-CN" altLang="en-US" sz="2000" b="1" dirty="0">
                <a:solidFill>
                  <a:schemeClr val="tx1"/>
                </a:solidFill>
                <a:latin typeface="黑体" panose="02010609060101010101" pitchFamily="49" charset="-122"/>
                <a:ea typeface="黑体" panose="02010609060101010101" pitchFamily="49" charset="-122"/>
                <a:sym typeface="Arial" charset="0"/>
              </a:rPr>
              <a:t>无法达到的分辨率）</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Tree>
    <p:custDataLst>
      <p:tags r:id="rId1"/>
    </p:custDataLst>
    <p:extLst>
      <p:ext uri="{BB962C8B-B14F-4D97-AF65-F5344CB8AC3E}">
        <p14:creationId xmlns:p14="http://schemas.microsoft.com/office/powerpoint/2010/main" val="25134320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graphicFrame>
        <p:nvGraphicFramePr>
          <p:cNvPr id="6" name="表格 11">
            <a:extLst>
              <a:ext uri="{FF2B5EF4-FFF2-40B4-BE49-F238E27FC236}">
                <a16:creationId xmlns:a16="http://schemas.microsoft.com/office/drawing/2014/main" id="{2C865E97-A054-4045-9DA8-4FEB13957F5A}"/>
              </a:ext>
            </a:extLst>
          </p:cNvPr>
          <p:cNvGraphicFramePr>
            <a:graphicFrameLocks noGrp="1"/>
          </p:cNvGraphicFramePr>
          <p:nvPr>
            <p:extLst>
              <p:ext uri="{D42A27DB-BD31-4B8C-83A1-F6EECF244321}">
                <p14:modId xmlns:p14="http://schemas.microsoft.com/office/powerpoint/2010/main" val="1845738031"/>
              </p:ext>
            </p:extLst>
          </p:nvPr>
        </p:nvGraphicFramePr>
        <p:xfrm>
          <a:off x="640080" y="1472908"/>
          <a:ext cx="10503265" cy="4388090"/>
        </p:xfrm>
        <a:graphic>
          <a:graphicData uri="http://schemas.openxmlformats.org/drawingml/2006/table">
            <a:tbl>
              <a:tblPr firstRow="1" bandRow="1">
                <a:tableStyleId>{5C22544A-7EE6-4342-B048-85BDC9FD1C3A}</a:tableStyleId>
              </a:tblPr>
              <a:tblGrid>
                <a:gridCol w="2661837">
                  <a:extLst>
                    <a:ext uri="{9D8B030D-6E8A-4147-A177-3AD203B41FA5}">
                      <a16:colId xmlns:a16="http://schemas.microsoft.com/office/drawing/2014/main" val="3988961112"/>
                    </a:ext>
                  </a:extLst>
                </a:gridCol>
                <a:gridCol w="1120204">
                  <a:extLst>
                    <a:ext uri="{9D8B030D-6E8A-4147-A177-3AD203B41FA5}">
                      <a16:colId xmlns:a16="http://schemas.microsoft.com/office/drawing/2014/main" val="3863077301"/>
                    </a:ext>
                  </a:extLst>
                </a:gridCol>
                <a:gridCol w="1120204">
                  <a:extLst>
                    <a:ext uri="{9D8B030D-6E8A-4147-A177-3AD203B41FA5}">
                      <a16:colId xmlns:a16="http://schemas.microsoft.com/office/drawing/2014/main" val="3437268688"/>
                    </a:ext>
                  </a:extLst>
                </a:gridCol>
                <a:gridCol w="1120204">
                  <a:extLst>
                    <a:ext uri="{9D8B030D-6E8A-4147-A177-3AD203B41FA5}">
                      <a16:colId xmlns:a16="http://schemas.microsoft.com/office/drawing/2014/main" val="43014735"/>
                    </a:ext>
                  </a:extLst>
                </a:gridCol>
                <a:gridCol w="1120204">
                  <a:extLst>
                    <a:ext uri="{9D8B030D-6E8A-4147-A177-3AD203B41FA5}">
                      <a16:colId xmlns:a16="http://schemas.microsoft.com/office/drawing/2014/main" val="1174699541"/>
                    </a:ext>
                  </a:extLst>
                </a:gridCol>
                <a:gridCol w="1120204">
                  <a:extLst>
                    <a:ext uri="{9D8B030D-6E8A-4147-A177-3AD203B41FA5}">
                      <a16:colId xmlns:a16="http://schemas.microsoft.com/office/drawing/2014/main" val="3214987872"/>
                    </a:ext>
                  </a:extLst>
                </a:gridCol>
                <a:gridCol w="1120204">
                  <a:extLst>
                    <a:ext uri="{9D8B030D-6E8A-4147-A177-3AD203B41FA5}">
                      <a16:colId xmlns:a16="http://schemas.microsoft.com/office/drawing/2014/main" val="3387597335"/>
                    </a:ext>
                  </a:extLst>
                </a:gridCol>
                <a:gridCol w="1120204">
                  <a:extLst>
                    <a:ext uri="{9D8B030D-6E8A-4147-A177-3AD203B41FA5}">
                      <a16:colId xmlns:a16="http://schemas.microsoft.com/office/drawing/2014/main" val="1187746516"/>
                    </a:ext>
                  </a:extLst>
                </a:gridCol>
              </a:tblGrid>
              <a:tr h="433679">
                <a:tc>
                  <a:txBody>
                    <a:bodyPr/>
                    <a:lstStyle/>
                    <a:p>
                      <a:pPr algn="ctr"/>
                      <a:r>
                        <a:rPr lang="zh-CN" altLang="en-US" dirty="0">
                          <a:latin typeface="黑体" panose="02010609060101010101" pitchFamily="49" charset="-122"/>
                          <a:ea typeface="黑体" panose="02010609060101010101" pitchFamily="49" charset="-122"/>
                        </a:rPr>
                        <a:t>评估指标</a:t>
                      </a:r>
                    </a:p>
                  </a:txBody>
                  <a:tcPr/>
                </a:tc>
                <a:tc>
                  <a:txBody>
                    <a:bodyPr/>
                    <a:lstStyle/>
                    <a:p>
                      <a:pPr algn="ctr"/>
                      <a:r>
                        <a:rPr lang="en-US" altLang="zh-CN" dirty="0">
                          <a:latin typeface="Arial" panose="020B0604020202020204" pitchFamily="34" charset="0"/>
                          <a:cs typeface="Arial" panose="020B0604020202020204" pitchFamily="34" charset="0"/>
                        </a:rPr>
                        <a:t>Acc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err="1">
                          <a:latin typeface="Arial" panose="020B0604020202020204" pitchFamily="34" charset="0"/>
                          <a:cs typeface="Arial" panose="020B0604020202020204" pitchFamily="34" charset="0"/>
                        </a:rPr>
                        <a:t>Prec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cs typeface="Arial" panose="020B0604020202020204" pitchFamily="34" charset="0"/>
                        </a:rPr>
                        <a:t>clDice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HD95</a:t>
                      </a:r>
                      <a:r>
                        <a:rPr lang="zh-CN" altLang="en-US" dirty="0"/>
                        <a:t>↓</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89020173"/>
                  </a:ext>
                </a:extLst>
              </a:tr>
              <a:tr h="433679">
                <a:tc>
                  <a:txBody>
                    <a:bodyPr/>
                    <a:lstStyle/>
                    <a:p>
                      <a:pPr algn="ctr">
                        <a:lnSpc>
                          <a:spcPct val="150000"/>
                        </a:lnSpc>
                      </a:pPr>
                      <a:r>
                        <a:rPr lang="en-US" sz="1600" kern="100" dirty="0" err="1">
                          <a:solidFill>
                            <a:schemeClr val="dk1"/>
                          </a:solidFill>
                          <a:effectLst/>
                          <a:latin typeface="黑体" panose="02010609060101010101" pitchFamily="49" charset="-122"/>
                          <a:ea typeface="黑体" panose="02010609060101010101" pitchFamily="49" charset="-122"/>
                          <a:cs typeface="+mn-cs"/>
                        </a:rPr>
                        <a:t>vesselFM</a:t>
                      </a:r>
                      <a:r>
                        <a:rPr lang="en-US" sz="1600" kern="100" dirty="0">
                          <a:solidFill>
                            <a:schemeClr val="dk1"/>
                          </a:solidFill>
                          <a:effectLst/>
                          <a:latin typeface="黑体" panose="02010609060101010101" pitchFamily="49" charset="-122"/>
                          <a:ea typeface="黑体" panose="02010609060101010101" pitchFamily="49" charset="-122"/>
                          <a:cs typeface="+mn-cs"/>
                        </a:rPr>
                        <a:t> </a:t>
                      </a:r>
                      <a:r>
                        <a:rPr lang="en-US" sz="1600" kern="100" dirty="0" err="1">
                          <a:solidFill>
                            <a:schemeClr val="dk1"/>
                          </a:solidFill>
                          <a:effectLst/>
                          <a:latin typeface="黑体" panose="02010609060101010101" pitchFamily="49" charset="-122"/>
                          <a:ea typeface="黑体" panose="02010609060101010101" pitchFamily="49" charset="-122"/>
                          <a:cs typeface="+mn-cs"/>
                        </a:rPr>
                        <a:t>zeroshot</a:t>
                      </a:r>
                      <a:endParaRPr lang="zh-CN" altLang="en-US" sz="1600" kern="100" dirty="0">
                        <a:solidFill>
                          <a:schemeClr val="dk1"/>
                        </a:solidFill>
                        <a:effectLst/>
                        <a:latin typeface="黑体" panose="02010609060101010101" pitchFamily="49" charset="-122"/>
                        <a:ea typeface="黑体" panose="02010609060101010101" pitchFamily="49" charset="-122"/>
                        <a:cs typeface="+mn-cs"/>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97.57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40435832"/>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1</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30718747"/>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1</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9377527"/>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2</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8177704"/>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2</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3.73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91395155"/>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3</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67691980"/>
                  </a:ext>
                </a:extLst>
              </a:tr>
              <a:tr h="4849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3</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53029935"/>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4</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23.39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82401273"/>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4</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0" kern="100" dirty="0">
                          <a:effectLst/>
                          <a:latin typeface="Times New Roman" panose="02020603050405020304" pitchFamily="18" charset="0"/>
                          <a:ea typeface="宋体" panose="02010600030101010101" pitchFamily="2" charset="-122"/>
                        </a:rPr>
                        <a:t>23.39</a:t>
                      </a:r>
                      <a:endParaRPr lang="zh-CN" sz="1600" b="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3.73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25020697"/>
                  </a:ext>
                </a:extLst>
              </a:tr>
            </a:tbl>
          </a:graphicData>
        </a:graphic>
      </p:graphicFrame>
      <p:sp>
        <p:nvSpPr>
          <p:cNvPr id="7" name="矩形: 圆角 6">
            <a:extLst>
              <a:ext uri="{FF2B5EF4-FFF2-40B4-BE49-F238E27FC236}">
                <a16:creationId xmlns:a16="http://schemas.microsoft.com/office/drawing/2014/main" id="{F70EE1F5-A213-405B-AD2F-06CFD7788ACA}"/>
              </a:ext>
            </a:extLst>
          </p:cNvPr>
          <p:cNvSpPr/>
          <p:nvPr/>
        </p:nvSpPr>
        <p:spPr>
          <a:xfrm>
            <a:off x="3922165" y="6093886"/>
            <a:ext cx="4347670" cy="552241"/>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effectLst/>
                <a:latin typeface="黑体" panose="02010609060101010101" pitchFamily="49" charset="-122"/>
                <a:ea typeface="黑体" panose="02010609060101010101" pitchFamily="49" charset="-122"/>
              </a:rPr>
              <a:t>选择去除</a:t>
            </a:r>
            <a:r>
              <a:rPr lang="zh-CN" altLang="zh-CN" sz="2000" b="1" kern="100" dirty="0">
                <a:solidFill>
                  <a:schemeClr val="tx1"/>
                </a:solidFill>
                <a:effectLst/>
                <a:latin typeface="黑体" panose="02010609060101010101" pitchFamily="49" charset="-122"/>
                <a:ea typeface="黑体" panose="02010609060101010101" pitchFamily="49" charset="-122"/>
              </a:rPr>
              <a:t>八连通域</a:t>
            </a:r>
            <a:r>
              <a:rPr lang="zh-CN" altLang="en-US" sz="2000" b="1" kern="100" dirty="0">
                <a:solidFill>
                  <a:schemeClr val="tx1"/>
                </a:solidFill>
                <a:effectLst/>
                <a:latin typeface="黑体" panose="02010609060101010101" pitchFamily="49" charset="-122"/>
                <a:ea typeface="黑体" panose="02010609060101010101" pitchFamily="49" charset="-122"/>
              </a:rPr>
              <a:t>下≤</a:t>
            </a:r>
            <a:r>
              <a:rPr lang="en-US" altLang="zh-CN" sz="2000" b="1" kern="100" dirty="0">
                <a:solidFill>
                  <a:schemeClr val="tx1"/>
                </a:solidFill>
                <a:effectLst/>
                <a:latin typeface="黑体" panose="02010609060101010101" pitchFamily="49" charset="-122"/>
                <a:ea typeface="黑体" panose="02010609060101010101" pitchFamily="49" charset="-122"/>
              </a:rPr>
              <a:t>4</a:t>
            </a:r>
            <a:r>
              <a:rPr lang="zh-CN" altLang="zh-CN" sz="2000" b="1" kern="100" dirty="0">
                <a:solidFill>
                  <a:schemeClr val="tx1"/>
                </a:solidFill>
                <a:effectLst/>
                <a:latin typeface="黑体" panose="02010609060101010101" pitchFamily="49" charset="-122"/>
                <a:ea typeface="黑体" panose="02010609060101010101" pitchFamily="49" charset="-122"/>
              </a:rPr>
              <a:t>像素</a:t>
            </a:r>
            <a:r>
              <a:rPr lang="zh-CN" altLang="en-US" sz="2000" b="1" kern="100" dirty="0">
                <a:solidFill>
                  <a:schemeClr val="tx1"/>
                </a:solidFill>
                <a:effectLst/>
                <a:latin typeface="黑体" panose="02010609060101010101" pitchFamily="49" charset="-122"/>
                <a:ea typeface="黑体" panose="02010609060101010101" pitchFamily="49" charset="-122"/>
              </a:rPr>
              <a:t>的</a:t>
            </a:r>
            <a:r>
              <a:rPr lang="zh-CN" altLang="zh-CN" sz="2000" b="1" kern="100" dirty="0">
                <a:solidFill>
                  <a:schemeClr val="tx1"/>
                </a:solidFill>
                <a:effectLst/>
                <a:latin typeface="黑体" panose="02010609060101010101" pitchFamily="49" charset="-122"/>
                <a:ea typeface="黑体" panose="02010609060101010101" pitchFamily="49" charset="-122"/>
              </a:rPr>
              <a:t>区域</a:t>
            </a:r>
          </a:p>
        </p:txBody>
      </p:sp>
      <p:sp>
        <p:nvSpPr>
          <p:cNvPr id="11" name="矩形: 圆角 10">
            <a:extLst>
              <a:ext uri="{FF2B5EF4-FFF2-40B4-BE49-F238E27FC236}">
                <a16:creationId xmlns:a16="http://schemas.microsoft.com/office/drawing/2014/main" id="{C0E05B08-4614-4229-941C-2AAA0EAE9EE6}"/>
              </a:ext>
            </a:extLst>
          </p:cNvPr>
          <p:cNvSpPr/>
          <p:nvPr/>
        </p:nvSpPr>
        <p:spPr>
          <a:xfrm>
            <a:off x="3922165" y="2029079"/>
            <a:ext cx="4463552" cy="1637874"/>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zh-CN" sz="2000" b="1" kern="100" dirty="0">
                <a:solidFill>
                  <a:schemeClr val="tx1"/>
                </a:solidFill>
                <a:latin typeface="黑体" panose="02010609060101010101" pitchFamily="49" charset="-122"/>
                <a:ea typeface="黑体" panose="02010609060101010101" pitchFamily="49" charset="-122"/>
              </a:rPr>
              <a:t>获得标注数据的方式之一</a:t>
            </a:r>
            <a:r>
              <a:rPr lang="zh-CN" altLang="en-US" sz="2000" b="1" kern="100" dirty="0">
                <a:solidFill>
                  <a:schemeClr val="tx1"/>
                </a:solidFill>
                <a:latin typeface="黑体" panose="02010609060101010101" pitchFamily="49" charset="-122"/>
                <a:ea typeface="黑体" panose="02010609060101010101" pitchFamily="49" charset="-122"/>
              </a:rPr>
              <a:t>：</a:t>
            </a:r>
            <a:r>
              <a:rPr lang="zh-CN" altLang="zh-CN" sz="2000" b="1" kern="100" dirty="0">
                <a:solidFill>
                  <a:schemeClr val="tx1"/>
                </a:solidFill>
                <a:latin typeface="黑体" panose="02010609060101010101" pitchFamily="49" charset="-122"/>
                <a:ea typeface="黑体" panose="02010609060101010101" pitchFamily="49" charset="-122"/>
              </a:rPr>
              <a:t>先采用</a:t>
            </a:r>
            <a:r>
              <a:rPr lang="en-US" altLang="zh-CN" sz="2000" b="1" kern="100" dirty="0" err="1">
                <a:solidFill>
                  <a:schemeClr val="tx1"/>
                </a:solidFill>
                <a:latin typeface="黑体" panose="02010609060101010101" pitchFamily="49" charset="-122"/>
                <a:ea typeface="黑体" panose="02010609060101010101" pitchFamily="49" charset="-122"/>
              </a:rPr>
              <a:t>vesselFM</a:t>
            </a:r>
            <a:r>
              <a:rPr lang="zh-CN" altLang="zh-CN" sz="2000" b="1" kern="100" dirty="0">
                <a:solidFill>
                  <a:schemeClr val="tx1"/>
                </a:solidFill>
                <a:latin typeface="黑体" panose="02010609060101010101" pitchFamily="49" charset="-122"/>
                <a:ea typeface="黑体" panose="02010609060101010101" pitchFamily="49" charset="-122"/>
              </a:rPr>
              <a:t>对图像进行</a:t>
            </a:r>
            <a:r>
              <a:rPr lang="zh-CN" altLang="en-US" sz="2000" b="1" kern="100" dirty="0">
                <a:solidFill>
                  <a:schemeClr val="tx1"/>
                </a:solidFill>
                <a:latin typeface="黑体" panose="02010609060101010101" pitchFamily="49" charset="-122"/>
                <a:ea typeface="黑体" panose="02010609060101010101" pitchFamily="49" charset="-122"/>
              </a:rPr>
              <a:t>零样本</a:t>
            </a:r>
            <a:r>
              <a:rPr lang="zh-CN" altLang="zh-CN" sz="2000" b="1" kern="100" dirty="0">
                <a:solidFill>
                  <a:schemeClr val="tx1"/>
                </a:solidFill>
                <a:latin typeface="黑体" panose="02010609060101010101" pitchFamily="49" charset="-122"/>
                <a:ea typeface="黑体" panose="02010609060101010101" pitchFamily="49" charset="-122"/>
              </a:rPr>
              <a:t>分割，再对伪影误分割区域进行人工修正</a:t>
            </a:r>
          </a:p>
        </p:txBody>
      </p:sp>
      <p:sp>
        <p:nvSpPr>
          <p:cNvPr id="8" name="灯片编号占位符 7">
            <a:extLst>
              <a:ext uri="{FF2B5EF4-FFF2-40B4-BE49-F238E27FC236}">
                <a16:creationId xmlns:a16="http://schemas.microsoft.com/office/drawing/2014/main" id="{1069F150-3599-4FDE-AE99-D3AB9FA768BE}"/>
              </a:ext>
            </a:extLst>
          </p:cNvPr>
          <p:cNvSpPr>
            <a:spLocks noGrp="1"/>
          </p:cNvSpPr>
          <p:nvPr>
            <p:ph type="sldNum" sz="quarter" idx="10"/>
          </p:nvPr>
        </p:nvSpPr>
        <p:spPr/>
        <p:txBody>
          <a:bodyPr/>
          <a:lstStyle/>
          <a:p>
            <a:fld id="{9F26C4DD-4A95-4F81-AFEF-BB17C8CA0BCE}" type="slidenum">
              <a:rPr lang="zh-CN" altLang="en-US" smtClean="0"/>
              <a:pPr/>
              <a:t>40</a:t>
            </a:fld>
            <a:endParaRPr lang="zh-CN" altLang="en-US" dirty="0"/>
          </a:p>
        </p:txBody>
      </p:sp>
      <p:sp>
        <p:nvSpPr>
          <p:cNvPr id="9" name="矩形: 圆角 8">
            <a:extLst>
              <a:ext uri="{FF2B5EF4-FFF2-40B4-BE49-F238E27FC236}">
                <a16:creationId xmlns:a16="http://schemas.microsoft.com/office/drawing/2014/main" id="{BCE052AF-19B0-4910-B007-224CFCB97A26}"/>
              </a:ext>
            </a:extLst>
          </p:cNvPr>
          <p:cNvSpPr/>
          <p:nvPr/>
        </p:nvSpPr>
        <p:spPr>
          <a:xfrm>
            <a:off x="3773482" y="687779"/>
            <a:ext cx="4347670" cy="552241"/>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effectLst/>
                <a:latin typeface="黑体" panose="02010609060101010101" pitchFamily="49" charset="-122"/>
                <a:ea typeface="黑体" panose="02010609060101010101" pitchFamily="49" charset="-122"/>
              </a:rPr>
              <a:t>分割结果出现毛刺的情况</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6076243A-91BE-463F-8603-00E442ECDC39}"/>
              </a:ext>
            </a:extLst>
          </p:cNvPr>
          <p:cNvSpPr/>
          <p:nvPr/>
        </p:nvSpPr>
        <p:spPr>
          <a:xfrm>
            <a:off x="3922165" y="3879146"/>
            <a:ext cx="4463552" cy="190659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本章分析了基于零样本学习的方法应用于血管分割，现阶段分割方法不如有监督学习准确性，后续改进学习方法如强化学习增加方法准确性</a:t>
            </a:r>
            <a:endParaRPr lang="zh-CN" altLang="zh-CN" sz="2000" b="1" kern="100" dirty="0">
              <a:solidFill>
                <a:schemeClr val="tx1"/>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51892734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第</a:t>
            </a:r>
            <a:r>
              <a:rPr lang="en-US" altLang="zh-CN" dirty="0">
                <a:solidFill>
                  <a:schemeClr val="accent1">
                    <a:lumMod val="75000"/>
                  </a:schemeClr>
                </a:solidFill>
              </a:rPr>
              <a:t>5</a:t>
            </a:r>
            <a:r>
              <a:rPr lang="zh-CN" altLang="en-US" dirty="0">
                <a:solidFill>
                  <a:schemeClr val="accent1">
                    <a:lumMod val="75000"/>
                  </a:schemeClr>
                </a:solidFill>
              </a:rPr>
              <a:t>章：全脑血管分割和分析流程</a:t>
            </a:r>
            <a:endParaRPr lang="zh-CN" altLang="en-US" dirty="0"/>
          </a:p>
        </p:txBody>
      </p:sp>
      <p:sp>
        <p:nvSpPr>
          <p:cNvPr id="11" name="矩形: 圆角 10">
            <a:extLst>
              <a:ext uri="{FF2B5EF4-FFF2-40B4-BE49-F238E27FC236}">
                <a16:creationId xmlns:a16="http://schemas.microsoft.com/office/drawing/2014/main" id="{A778E6CF-3596-4221-ACFA-A856A17176C7}"/>
              </a:ext>
            </a:extLst>
          </p:cNvPr>
          <p:cNvSpPr/>
          <p:nvPr/>
        </p:nvSpPr>
        <p:spPr>
          <a:xfrm>
            <a:off x="4542326" y="3925677"/>
            <a:ext cx="3107341" cy="4720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分割流程</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0C0F41D3-4E1C-4EEC-98C9-788AD173DF44}"/>
              </a:ext>
            </a:extLst>
          </p:cNvPr>
          <p:cNvSpPr/>
          <p:nvPr/>
        </p:nvSpPr>
        <p:spPr>
          <a:xfrm>
            <a:off x="4542326" y="5954606"/>
            <a:ext cx="3107341" cy="4720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分析流程</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2E28FF8A-7478-469F-BDF2-B04788E9F21D}"/>
              </a:ext>
            </a:extLst>
          </p:cNvPr>
          <p:cNvSpPr>
            <a:spLocks noGrp="1"/>
          </p:cNvSpPr>
          <p:nvPr>
            <p:ph type="sldNum" sz="quarter" idx="10"/>
          </p:nvPr>
        </p:nvSpPr>
        <p:spPr/>
        <p:txBody>
          <a:bodyPr/>
          <a:lstStyle/>
          <a:p>
            <a:fld id="{9F26C4DD-4A95-4F81-AFEF-BB17C8CA0BCE}" type="slidenum">
              <a:rPr lang="zh-CN" altLang="en-US" smtClean="0"/>
              <a:pPr/>
              <a:t>41</a:t>
            </a:fld>
            <a:endParaRPr lang="zh-CN" altLang="en-US" dirty="0"/>
          </a:p>
        </p:txBody>
      </p:sp>
      <p:pic>
        <p:nvPicPr>
          <p:cNvPr id="10" name="图片 9">
            <a:extLst>
              <a:ext uri="{FF2B5EF4-FFF2-40B4-BE49-F238E27FC236}">
                <a16:creationId xmlns:a16="http://schemas.microsoft.com/office/drawing/2014/main" id="{2E937097-47DC-4208-A4A4-DDEFCC739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704" y="1524521"/>
            <a:ext cx="10054587" cy="2329561"/>
          </a:xfrm>
          <a:prstGeom prst="rect">
            <a:avLst/>
          </a:prstGeom>
        </p:spPr>
      </p:pic>
      <p:pic>
        <p:nvPicPr>
          <p:cNvPr id="9" name="图片 8">
            <a:extLst>
              <a:ext uri="{FF2B5EF4-FFF2-40B4-BE49-F238E27FC236}">
                <a16:creationId xmlns:a16="http://schemas.microsoft.com/office/drawing/2014/main" id="{D661CAB4-884F-4B38-A8FC-992A1955B7A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324076" y="4990268"/>
            <a:ext cx="5543848" cy="686422"/>
          </a:xfrm>
          <a:prstGeom prst="rect">
            <a:avLst/>
          </a:prstGeom>
          <a:noFill/>
          <a:ln>
            <a:noFill/>
          </a:ln>
        </p:spPr>
      </p:pic>
    </p:spTree>
    <p:custDataLst>
      <p:tags r:id="rId1"/>
    </p:custDataLst>
    <p:extLst>
      <p:ext uri="{BB962C8B-B14F-4D97-AF65-F5344CB8AC3E}">
        <p14:creationId xmlns:p14="http://schemas.microsoft.com/office/powerpoint/2010/main" val="224007654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健壮性管理工具</a:t>
            </a:r>
            <a:endParaRPr lang="zh-CN" altLang="en-US" dirty="0"/>
          </a:p>
        </p:txBody>
      </p:sp>
      <p:sp>
        <p:nvSpPr>
          <p:cNvPr id="3" name="灯片编号占位符 2">
            <a:extLst>
              <a:ext uri="{FF2B5EF4-FFF2-40B4-BE49-F238E27FC236}">
                <a16:creationId xmlns:a16="http://schemas.microsoft.com/office/drawing/2014/main" id="{2E28FF8A-7478-469F-BDF2-B04788E9F21D}"/>
              </a:ext>
            </a:extLst>
          </p:cNvPr>
          <p:cNvSpPr>
            <a:spLocks noGrp="1"/>
          </p:cNvSpPr>
          <p:nvPr>
            <p:ph type="sldNum" sz="quarter" idx="10"/>
          </p:nvPr>
        </p:nvSpPr>
        <p:spPr/>
        <p:txBody>
          <a:bodyPr/>
          <a:lstStyle/>
          <a:p>
            <a:fld id="{9F26C4DD-4A95-4F81-AFEF-BB17C8CA0BCE}" type="slidenum">
              <a:rPr lang="zh-CN" altLang="en-US" smtClean="0"/>
              <a:pPr/>
              <a:t>42</a:t>
            </a:fld>
            <a:endParaRPr lang="zh-CN" altLang="en-US" dirty="0"/>
          </a:p>
        </p:txBody>
      </p:sp>
      <p:sp>
        <p:nvSpPr>
          <p:cNvPr id="8" name="文本框 7">
            <a:extLst>
              <a:ext uri="{FF2B5EF4-FFF2-40B4-BE49-F238E27FC236}">
                <a16:creationId xmlns:a16="http://schemas.microsoft.com/office/drawing/2014/main" id="{A3CD6744-FF39-46DB-9270-48F7381A4896}"/>
              </a:ext>
            </a:extLst>
          </p:cNvPr>
          <p:cNvSpPr txBox="1"/>
          <p:nvPr/>
        </p:nvSpPr>
        <p:spPr>
          <a:xfrm>
            <a:off x="8109881" y="5583858"/>
            <a:ext cx="2634054"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 </a:t>
            </a:r>
            <a:r>
              <a:rPr lang="en-US" altLang="zh-CN" sz="1800" b="1" u="sng" kern="1200" dirty="0">
                <a:solidFill>
                  <a:srgbClr val="FF0000"/>
                </a:solidFill>
                <a:effectLst/>
                <a:latin typeface="Arial" panose="020B0604020202020204" pitchFamily="34" charset="0"/>
                <a:ea typeface="等线" panose="02010600030101010101" pitchFamily="2" charset="-122"/>
                <a:cs typeface="Arial" panose="020B0604020202020204" pitchFamily="34" charset="0"/>
              </a:rPr>
              <a:t> </a:t>
            </a:r>
            <a:r>
              <a:rPr lang="zh-CN" altLang="zh-CN" sz="1800" b="1" u="sng" kern="1200" dirty="0">
                <a:solidFill>
                  <a:srgbClr val="FF0000"/>
                </a:solidFill>
                <a:effectLst/>
                <a:latin typeface="Arial" panose="020B0604020202020204" pitchFamily="34" charset="0"/>
                <a:ea typeface="等线" panose="02010600030101010101" pitchFamily="2" charset="-122"/>
                <a:cs typeface="Arial" panose="020B0604020202020204" pitchFamily="34" charset="0"/>
              </a:rPr>
              <a:t>毕业论文加以修改</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21219140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水平面和矢状面血管分割结果</a:t>
            </a:r>
          </a:p>
        </p:txBody>
      </p:sp>
      <p:sp>
        <p:nvSpPr>
          <p:cNvPr id="6" name="矩形: 圆角 5">
            <a:extLst>
              <a:ext uri="{FF2B5EF4-FFF2-40B4-BE49-F238E27FC236}">
                <a16:creationId xmlns:a16="http://schemas.microsoft.com/office/drawing/2014/main" id="{F9830CA5-4396-4620-8A10-ED05F51896D8}"/>
              </a:ext>
            </a:extLst>
          </p:cNvPr>
          <p:cNvSpPr/>
          <p:nvPr/>
        </p:nvSpPr>
        <p:spPr>
          <a:xfrm>
            <a:off x="4044950" y="6217920"/>
            <a:ext cx="4102100" cy="55925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水平面和矢状面</a:t>
            </a: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具有较好分割结果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847B8E74-0AB3-4D15-9690-F8176873F5F6}"/>
              </a:ext>
            </a:extLst>
          </p:cNvPr>
          <p:cNvSpPr>
            <a:spLocks noGrp="1"/>
          </p:cNvSpPr>
          <p:nvPr>
            <p:ph type="sldNum" sz="quarter" idx="10"/>
          </p:nvPr>
        </p:nvSpPr>
        <p:spPr/>
        <p:txBody>
          <a:bodyPr/>
          <a:lstStyle/>
          <a:p>
            <a:fld id="{9F26C4DD-4A95-4F81-AFEF-BB17C8CA0BCE}" type="slidenum">
              <a:rPr lang="zh-CN" altLang="en-US" smtClean="0"/>
              <a:pPr/>
              <a:t>43</a:t>
            </a:fld>
            <a:endParaRPr lang="zh-CN" altLang="en-US" dirty="0"/>
          </a:p>
        </p:txBody>
      </p:sp>
      <p:pic>
        <p:nvPicPr>
          <p:cNvPr id="8" name="图片 7">
            <a:extLst>
              <a:ext uri="{FF2B5EF4-FFF2-40B4-BE49-F238E27FC236}">
                <a16:creationId xmlns:a16="http://schemas.microsoft.com/office/drawing/2014/main" id="{63B6EB62-795F-430D-86D8-EB4F29E46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369" y="1133919"/>
            <a:ext cx="8663262" cy="4946841"/>
          </a:xfrm>
          <a:prstGeom prst="rect">
            <a:avLst/>
          </a:prstGeom>
        </p:spPr>
      </p:pic>
    </p:spTree>
    <p:custDataLst>
      <p:tags r:id="rId1"/>
    </p:custDataLst>
    <p:extLst>
      <p:ext uri="{BB962C8B-B14F-4D97-AF65-F5344CB8AC3E}">
        <p14:creationId xmlns:p14="http://schemas.microsoft.com/office/powerpoint/2010/main" val="77191488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健康数据分割结果</a:t>
            </a:r>
            <a:endParaRPr lang="zh-CN" altLang="en-US" dirty="0"/>
          </a:p>
        </p:txBody>
      </p:sp>
      <p:pic>
        <p:nvPicPr>
          <p:cNvPr id="6" name="图片 5">
            <a:extLst>
              <a:ext uri="{FF2B5EF4-FFF2-40B4-BE49-F238E27FC236}">
                <a16:creationId xmlns:a16="http://schemas.microsoft.com/office/drawing/2014/main" id="{AE2DD7E2-EE29-4AE1-9FCA-11568A2809AD}"/>
              </a:ext>
            </a:extLst>
          </p:cNvPr>
          <p:cNvPicPr/>
          <p:nvPr/>
        </p:nvPicPr>
        <p:blipFill rotWithShape="1">
          <a:blip r:embed="rId4">
            <a:extLst>
              <a:ext uri="{28A0092B-C50C-407E-A947-70E740481C1C}">
                <a14:useLocalDpi xmlns:a14="http://schemas.microsoft.com/office/drawing/2010/main" val="0"/>
              </a:ext>
            </a:extLst>
          </a:blip>
          <a:srcRect l="50995" t="21220" r="1166" b="55382"/>
          <a:stretch/>
        </p:blipFill>
        <p:spPr bwMode="auto">
          <a:xfrm>
            <a:off x="385085" y="1786116"/>
            <a:ext cx="4923291" cy="3761924"/>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31025285-ECC6-4665-A48F-A1D6EA823DBC}"/>
              </a:ext>
            </a:extLst>
          </p:cNvPr>
          <p:cNvPicPr/>
          <p:nvPr/>
        </p:nvPicPr>
        <p:blipFill rotWithShape="1">
          <a:blip r:embed="rId5">
            <a:extLst>
              <a:ext uri="{28A0092B-C50C-407E-A947-70E740481C1C}">
                <a14:useLocalDpi xmlns:a14="http://schemas.microsoft.com/office/drawing/2010/main" val="0"/>
              </a:ext>
            </a:extLst>
          </a:blip>
          <a:srcRect t="69431" b="3543"/>
          <a:stretch/>
        </p:blipFill>
        <p:spPr bwMode="auto">
          <a:xfrm>
            <a:off x="6096000" y="2451887"/>
            <a:ext cx="5895117" cy="2491307"/>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4F48F4BB-8599-428E-9E65-DDFED6405189}"/>
              </a:ext>
            </a:extLst>
          </p:cNvPr>
          <p:cNvSpPr/>
          <p:nvPr/>
        </p:nvSpPr>
        <p:spPr>
          <a:xfrm>
            <a:off x="4044950" y="6015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9" name="标题 1">
            <a:extLst>
              <a:ext uri="{FF2B5EF4-FFF2-40B4-BE49-F238E27FC236}">
                <a16:creationId xmlns:a16="http://schemas.microsoft.com/office/drawing/2014/main" id="{CACFDF12-6139-435F-B3FF-64A3D6D3EFF8}"/>
              </a:ext>
            </a:extLst>
          </p:cNvPr>
          <p:cNvSpPr txBox="1">
            <a:spLocks/>
          </p:cNvSpPr>
          <p:nvPr/>
        </p:nvSpPr>
        <p:spPr>
          <a:xfrm>
            <a:off x="6096001"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0" name="标题 1">
            <a:extLst>
              <a:ext uri="{FF2B5EF4-FFF2-40B4-BE49-F238E27FC236}">
                <a16:creationId xmlns:a16="http://schemas.microsoft.com/office/drawing/2014/main" id="{F7C2BB1F-14B3-48A4-8FDB-0F0141F52129}"/>
              </a:ext>
            </a:extLst>
          </p:cNvPr>
          <p:cNvSpPr txBox="1">
            <a:spLocks/>
          </p:cNvSpPr>
          <p:nvPr/>
        </p:nvSpPr>
        <p:spPr>
          <a:xfrm>
            <a:off x="385085" y="1381081"/>
            <a:ext cx="4923291" cy="40503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冠状面分割图像</a:t>
            </a:r>
          </a:p>
        </p:txBody>
      </p:sp>
      <p:sp>
        <p:nvSpPr>
          <p:cNvPr id="3" name="灯片编号占位符 2">
            <a:extLst>
              <a:ext uri="{FF2B5EF4-FFF2-40B4-BE49-F238E27FC236}">
                <a16:creationId xmlns:a16="http://schemas.microsoft.com/office/drawing/2014/main" id="{55B6397A-3B2D-433A-998B-DDAFCB8525E5}"/>
              </a:ext>
            </a:extLst>
          </p:cNvPr>
          <p:cNvSpPr>
            <a:spLocks noGrp="1"/>
          </p:cNvSpPr>
          <p:nvPr>
            <p:ph type="sldNum" sz="quarter" idx="10"/>
          </p:nvPr>
        </p:nvSpPr>
        <p:spPr/>
        <p:txBody>
          <a:bodyPr/>
          <a:lstStyle/>
          <a:p>
            <a:fld id="{9F26C4DD-4A95-4F81-AFEF-BB17C8CA0BCE}" type="slidenum">
              <a:rPr lang="zh-CN" altLang="en-US" smtClean="0"/>
              <a:pPr/>
              <a:t>44</a:t>
            </a:fld>
            <a:endParaRPr lang="zh-CN" altLang="en-US" dirty="0"/>
          </a:p>
        </p:txBody>
      </p:sp>
      <p:sp>
        <p:nvSpPr>
          <p:cNvPr id="11" name="文本框 10">
            <a:extLst>
              <a:ext uri="{FF2B5EF4-FFF2-40B4-BE49-F238E27FC236}">
                <a16:creationId xmlns:a16="http://schemas.microsoft.com/office/drawing/2014/main" id="{656B52D7-B4C9-411A-BC5D-35D4A003F599}"/>
              </a:ext>
            </a:extLst>
          </p:cNvPr>
          <p:cNvSpPr txBox="1"/>
          <p:nvPr/>
        </p:nvSpPr>
        <p:spPr>
          <a:xfrm>
            <a:off x="6096000" y="4998319"/>
            <a:ext cx="2896394"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1μm</a:t>
            </a:r>
            <a:r>
              <a:rPr lang="zh-CN" altLang="en-US" dirty="0">
                <a:latin typeface="Arial" panose="020B0604020202020204" pitchFamily="34" charset="0"/>
                <a:ea typeface="黑体" panose="02010609060101010101" pitchFamily="49" charset="-122"/>
                <a:cs typeface="Times New Roman" panose="02020603050405020304" pitchFamily="18" charset="0"/>
              </a:rPr>
              <a:t>厚度结果</a:t>
            </a:r>
          </a:p>
        </p:txBody>
      </p:sp>
      <p:sp>
        <p:nvSpPr>
          <p:cNvPr id="12" name="文本框 11">
            <a:extLst>
              <a:ext uri="{FF2B5EF4-FFF2-40B4-BE49-F238E27FC236}">
                <a16:creationId xmlns:a16="http://schemas.microsoft.com/office/drawing/2014/main" id="{3ACC62FF-D54D-4088-9DF5-7E1941ADCDB6}"/>
              </a:ext>
            </a:extLst>
          </p:cNvPr>
          <p:cNvSpPr txBox="1"/>
          <p:nvPr/>
        </p:nvSpPr>
        <p:spPr>
          <a:xfrm>
            <a:off x="9043557" y="4998319"/>
            <a:ext cx="2947559"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80</a:t>
            </a:r>
            <a:r>
              <a:rPr lang="en-US" altLang="zh-CN" sz="1800" b="0" dirty="0">
                <a:solidFill>
                  <a:schemeClr val="tx1"/>
                </a:solidFill>
                <a:latin typeface="Arial" panose="020B0604020202020204" pitchFamily="34" charset="0"/>
                <a:ea typeface="黑体" panose="02010609060101010101" pitchFamily="49" charset="-122"/>
                <a:cs typeface="Times New Roman" panose="02020603050405020304" pitchFamily="18" charset="0"/>
              </a:rPr>
              <a:t>μ</a:t>
            </a:r>
            <a:r>
              <a:rPr lang="en-US" altLang="zh-CN" sz="1800" b="0" dirty="0">
                <a:solidFill>
                  <a:schemeClr val="tx1"/>
                </a:solidFill>
                <a:latin typeface="Arial" panose="020B0604020202020204" pitchFamily="34" charset="0"/>
                <a:ea typeface="黑体" panose="02010609060101010101" pitchFamily="49" charset="-122"/>
              </a:rPr>
              <a:t>m</a:t>
            </a:r>
            <a:r>
              <a:rPr lang="zh-CN" altLang="en-US" sz="1800" b="0" dirty="0">
                <a:solidFill>
                  <a:schemeClr val="tx1"/>
                </a:solidFill>
                <a:latin typeface="Arial" panose="020B0604020202020204" pitchFamily="34" charset="0"/>
                <a:ea typeface="黑体" panose="02010609060101010101" pitchFamily="49" charset="-122"/>
              </a:rPr>
              <a:t>投影结果</a:t>
            </a:r>
            <a:endParaRPr lang="zh-CN" altLang="en-US" dirty="0">
              <a:latin typeface="Arial" panose="020B0604020202020204" pitchFamily="34" charset="0"/>
              <a:ea typeface="黑体" panose="02010609060101010101" pitchFamily="49" charset="-122"/>
            </a:endParaRPr>
          </a:p>
        </p:txBody>
      </p:sp>
      <p:sp>
        <p:nvSpPr>
          <p:cNvPr id="13" name="文本框 12">
            <a:extLst>
              <a:ext uri="{FF2B5EF4-FFF2-40B4-BE49-F238E27FC236}">
                <a16:creationId xmlns:a16="http://schemas.microsoft.com/office/drawing/2014/main" id="{4B118523-2C0E-4315-908D-C9776CC6EF8F}"/>
              </a:ext>
            </a:extLst>
          </p:cNvPr>
          <p:cNvSpPr txBox="1"/>
          <p:nvPr/>
        </p:nvSpPr>
        <p:spPr>
          <a:xfrm>
            <a:off x="7582694" y="2014123"/>
            <a:ext cx="1409700"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4" name="标题 1">
            <a:extLst>
              <a:ext uri="{FF2B5EF4-FFF2-40B4-BE49-F238E27FC236}">
                <a16:creationId xmlns:a16="http://schemas.microsoft.com/office/drawing/2014/main" id="{DD741668-8412-4CEF-93D4-E57EB24E6235}"/>
              </a:ext>
            </a:extLst>
          </p:cNvPr>
          <p:cNvSpPr txBox="1">
            <a:spLocks/>
          </p:cNvSpPr>
          <p:nvPr/>
        </p:nvSpPr>
        <p:spPr>
          <a:xfrm>
            <a:off x="9043558"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5" name="文本框 14">
            <a:extLst>
              <a:ext uri="{FF2B5EF4-FFF2-40B4-BE49-F238E27FC236}">
                <a16:creationId xmlns:a16="http://schemas.microsoft.com/office/drawing/2014/main" id="{C8A0BD47-1B1A-4F8B-937B-1493CDC50B25}"/>
              </a:ext>
            </a:extLst>
          </p:cNvPr>
          <p:cNvSpPr txBox="1"/>
          <p:nvPr/>
        </p:nvSpPr>
        <p:spPr>
          <a:xfrm>
            <a:off x="10504422" y="2014123"/>
            <a:ext cx="1443738"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Tree>
    <p:custDataLst>
      <p:tags r:id="rId1"/>
    </p:custDataLst>
    <p:extLst>
      <p:ext uri="{BB962C8B-B14F-4D97-AF65-F5344CB8AC3E}">
        <p14:creationId xmlns:p14="http://schemas.microsoft.com/office/powerpoint/2010/main" val="148746232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损伤数据分割结果</a:t>
            </a:r>
            <a:endParaRPr lang="zh-CN" altLang="en-US" dirty="0"/>
          </a:p>
        </p:txBody>
      </p:sp>
      <p:pic>
        <p:nvPicPr>
          <p:cNvPr id="8" name="图片 7">
            <a:extLst>
              <a:ext uri="{FF2B5EF4-FFF2-40B4-BE49-F238E27FC236}">
                <a16:creationId xmlns:a16="http://schemas.microsoft.com/office/drawing/2014/main" id="{617ED457-4D4D-4886-A0A9-B6E137079B75}"/>
              </a:ext>
            </a:extLst>
          </p:cNvPr>
          <p:cNvPicPr/>
          <p:nvPr/>
        </p:nvPicPr>
        <p:blipFill rotWithShape="1">
          <a:blip r:embed="rId4">
            <a:extLst>
              <a:ext uri="{28A0092B-C50C-407E-A947-70E740481C1C}">
                <a14:useLocalDpi xmlns:a14="http://schemas.microsoft.com/office/drawing/2010/main" val="0"/>
              </a:ext>
            </a:extLst>
          </a:blip>
          <a:srcRect l="2587" t="21048" r="51282" b="55766"/>
          <a:stretch/>
        </p:blipFill>
        <p:spPr bwMode="auto">
          <a:xfrm>
            <a:off x="453154" y="1917960"/>
            <a:ext cx="4553262" cy="3635950"/>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DF1499A0-23C4-4E79-A575-2F7074486B1D}"/>
              </a:ext>
            </a:extLst>
          </p:cNvPr>
          <p:cNvPicPr/>
          <p:nvPr/>
        </p:nvPicPr>
        <p:blipFill rotWithShape="1">
          <a:blip r:embed="rId5">
            <a:extLst>
              <a:ext uri="{28A0092B-C50C-407E-A947-70E740481C1C}">
                <a14:useLocalDpi xmlns:a14="http://schemas.microsoft.com/office/drawing/2010/main" val="0"/>
              </a:ext>
            </a:extLst>
          </a:blip>
          <a:srcRect t="68165" b="3989"/>
          <a:stretch/>
        </p:blipFill>
        <p:spPr bwMode="auto">
          <a:xfrm>
            <a:off x="6177016" y="2468238"/>
            <a:ext cx="5730751" cy="2535393"/>
          </a:xfrm>
          <a:prstGeom prst="rect">
            <a:avLst/>
          </a:prstGeom>
          <a:noFill/>
          <a:ln>
            <a:noFill/>
          </a:ln>
          <a:extLst>
            <a:ext uri="{53640926-AAD7-44D8-BBD7-CCE9431645EC}">
              <a14:shadowObscured xmlns:a14="http://schemas.microsoft.com/office/drawing/2010/main"/>
            </a:ext>
          </a:extLst>
        </p:spPr>
      </p:pic>
      <p:sp>
        <p:nvSpPr>
          <p:cNvPr id="10" name="矩形: 圆角 9">
            <a:extLst>
              <a:ext uri="{FF2B5EF4-FFF2-40B4-BE49-F238E27FC236}">
                <a16:creationId xmlns:a16="http://schemas.microsoft.com/office/drawing/2014/main" id="{8225A44A-73A8-4DFD-B622-4C4F598AE33A}"/>
              </a:ext>
            </a:extLst>
          </p:cNvPr>
          <p:cNvSpPr/>
          <p:nvPr/>
        </p:nvSpPr>
        <p:spPr>
          <a:xfrm>
            <a:off x="4044950" y="6015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11" name="标题 1">
            <a:extLst>
              <a:ext uri="{FF2B5EF4-FFF2-40B4-BE49-F238E27FC236}">
                <a16:creationId xmlns:a16="http://schemas.microsoft.com/office/drawing/2014/main" id="{4608C853-D307-42D1-918C-649DFBA03CA0}"/>
              </a:ext>
            </a:extLst>
          </p:cNvPr>
          <p:cNvSpPr txBox="1">
            <a:spLocks/>
          </p:cNvSpPr>
          <p:nvPr/>
        </p:nvSpPr>
        <p:spPr>
          <a:xfrm>
            <a:off x="453154" y="1456610"/>
            <a:ext cx="4553262" cy="40503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冠状面分割图像</a:t>
            </a:r>
          </a:p>
        </p:txBody>
      </p:sp>
      <p:sp>
        <p:nvSpPr>
          <p:cNvPr id="3" name="灯片编号占位符 2">
            <a:extLst>
              <a:ext uri="{FF2B5EF4-FFF2-40B4-BE49-F238E27FC236}">
                <a16:creationId xmlns:a16="http://schemas.microsoft.com/office/drawing/2014/main" id="{7E95F2D9-E963-4AE6-BAEC-456DCB78E3DD}"/>
              </a:ext>
            </a:extLst>
          </p:cNvPr>
          <p:cNvSpPr>
            <a:spLocks noGrp="1"/>
          </p:cNvSpPr>
          <p:nvPr>
            <p:ph type="sldNum" sz="quarter" idx="10"/>
          </p:nvPr>
        </p:nvSpPr>
        <p:spPr/>
        <p:txBody>
          <a:bodyPr/>
          <a:lstStyle/>
          <a:p>
            <a:fld id="{9F26C4DD-4A95-4F81-AFEF-BB17C8CA0BCE}" type="slidenum">
              <a:rPr lang="zh-CN" altLang="en-US" smtClean="0"/>
              <a:pPr/>
              <a:t>45</a:t>
            </a:fld>
            <a:endParaRPr lang="zh-CN" altLang="en-US" dirty="0"/>
          </a:p>
        </p:txBody>
      </p:sp>
      <p:sp>
        <p:nvSpPr>
          <p:cNvPr id="12" name="标题 1">
            <a:extLst>
              <a:ext uri="{FF2B5EF4-FFF2-40B4-BE49-F238E27FC236}">
                <a16:creationId xmlns:a16="http://schemas.microsoft.com/office/drawing/2014/main" id="{CCF9D202-07A7-4C12-8028-896DA8C84699}"/>
              </a:ext>
            </a:extLst>
          </p:cNvPr>
          <p:cNvSpPr txBox="1">
            <a:spLocks/>
          </p:cNvSpPr>
          <p:nvPr/>
        </p:nvSpPr>
        <p:spPr>
          <a:xfrm>
            <a:off x="6096001"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3" name="文本框 12">
            <a:extLst>
              <a:ext uri="{FF2B5EF4-FFF2-40B4-BE49-F238E27FC236}">
                <a16:creationId xmlns:a16="http://schemas.microsoft.com/office/drawing/2014/main" id="{5D708085-8972-4E16-AEDA-22790E4FF344}"/>
              </a:ext>
            </a:extLst>
          </p:cNvPr>
          <p:cNvSpPr txBox="1"/>
          <p:nvPr/>
        </p:nvSpPr>
        <p:spPr>
          <a:xfrm>
            <a:off x="7582694" y="2014123"/>
            <a:ext cx="1409700"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4" name="标题 1">
            <a:extLst>
              <a:ext uri="{FF2B5EF4-FFF2-40B4-BE49-F238E27FC236}">
                <a16:creationId xmlns:a16="http://schemas.microsoft.com/office/drawing/2014/main" id="{F60381EB-72C0-4400-8B73-C8025F4E0BED}"/>
              </a:ext>
            </a:extLst>
          </p:cNvPr>
          <p:cNvSpPr txBox="1">
            <a:spLocks/>
          </p:cNvSpPr>
          <p:nvPr/>
        </p:nvSpPr>
        <p:spPr>
          <a:xfrm>
            <a:off x="9043558"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5" name="文本框 14">
            <a:extLst>
              <a:ext uri="{FF2B5EF4-FFF2-40B4-BE49-F238E27FC236}">
                <a16:creationId xmlns:a16="http://schemas.microsoft.com/office/drawing/2014/main" id="{65004447-02FD-49B7-822B-16803F430FE6}"/>
              </a:ext>
            </a:extLst>
          </p:cNvPr>
          <p:cNvSpPr txBox="1"/>
          <p:nvPr/>
        </p:nvSpPr>
        <p:spPr>
          <a:xfrm>
            <a:off x="10504422" y="2014123"/>
            <a:ext cx="1443738"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6" name="文本框 15">
            <a:extLst>
              <a:ext uri="{FF2B5EF4-FFF2-40B4-BE49-F238E27FC236}">
                <a16:creationId xmlns:a16="http://schemas.microsoft.com/office/drawing/2014/main" id="{D9FE03A7-A1D1-45E6-A5E8-01CF54AA10F3}"/>
              </a:ext>
            </a:extLst>
          </p:cNvPr>
          <p:cNvSpPr txBox="1"/>
          <p:nvPr/>
        </p:nvSpPr>
        <p:spPr>
          <a:xfrm>
            <a:off x="6096000" y="4998319"/>
            <a:ext cx="2896394"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1μm</a:t>
            </a:r>
            <a:r>
              <a:rPr lang="zh-CN" altLang="en-US" dirty="0">
                <a:latin typeface="Arial" panose="020B0604020202020204" pitchFamily="34" charset="0"/>
                <a:ea typeface="黑体" panose="02010609060101010101" pitchFamily="49" charset="-122"/>
                <a:cs typeface="Times New Roman" panose="02020603050405020304" pitchFamily="18" charset="0"/>
              </a:rPr>
              <a:t>厚度结果</a:t>
            </a:r>
          </a:p>
        </p:txBody>
      </p:sp>
      <p:sp>
        <p:nvSpPr>
          <p:cNvPr id="17" name="文本框 16">
            <a:extLst>
              <a:ext uri="{FF2B5EF4-FFF2-40B4-BE49-F238E27FC236}">
                <a16:creationId xmlns:a16="http://schemas.microsoft.com/office/drawing/2014/main" id="{9B4349DB-EDA4-4F4A-9785-ACCF2E9755B7}"/>
              </a:ext>
            </a:extLst>
          </p:cNvPr>
          <p:cNvSpPr txBox="1"/>
          <p:nvPr/>
        </p:nvSpPr>
        <p:spPr>
          <a:xfrm>
            <a:off x="9043557" y="4998319"/>
            <a:ext cx="2947559"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80</a:t>
            </a:r>
            <a:r>
              <a:rPr lang="en-US" altLang="zh-CN" sz="1800" b="0" dirty="0">
                <a:solidFill>
                  <a:schemeClr val="tx1"/>
                </a:solidFill>
                <a:latin typeface="Arial" panose="020B0604020202020204" pitchFamily="34" charset="0"/>
                <a:ea typeface="黑体" panose="02010609060101010101" pitchFamily="49" charset="-122"/>
                <a:cs typeface="Times New Roman" panose="02020603050405020304" pitchFamily="18" charset="0"/>
              </a:rPr>
              <a:t>μ</a:t>
            </a:r>
            <a:r>
              <a:rPr lang="en-US" altLang="zh-CN" sz="1800" b="0" dirty="0">
                <a:solidFill>
                  <a:schemeClr val="tx1"/>
                </a:solidFill>
                <a:latin typeface="Arial" panose="020B0604020202020204" pitchFamily="34" charset="0"/>
                <a:ea typeface="黑体" panose="02010609060101010101" pitchFamily="49" charset="-122"/>
              </a:rPr>
              <a:t>m</a:t>
            </a:r>
            <a:r>
              <a:rPr lang="zh-CN" altLang="en-US" sz="1800" b="0" dirty="0">
                <a:solidFill>
                  <a:schemeClr val="tx1"/>
                </a:solidFill>
                <a:latin typeface="Arial" panose="020B0604020202020204" pitchFamily="34" charset="0"/>
                <a:ea typeface="黑体" panose="02010609060101010101" pitchFamily="49" charset="-122"/>
              </a:rPr>
              <a:t>投影结果</a:t>
            </a:r>
            <a:endParaRPr lang="zh-CN" altLang="en-US" dirty="0">
              <a:latin typeface="Arial" panose="020B0604020202020204" pitchFamily="34" charset="0"/>
              <a:ea typeface="黑体" panose="02010609060101010101" pitchFamily="49" charset="-122"/>
            </a:endParaRPr>
          </a:p>
        </p:txBody>
      </p:sp>
    </p:spTree>
    <p:custDataLst>
      <p:tags r:id="rId1"/>
    </p:custDataLst>
    <p:extLst>
      <p:ext uri="{BB962C8B-B14F-4D97-AF65-F5344CB8AC3E}">
        <p14:creationId xmlns:p14="http://schemas.microsoft.com/office/powerpoint/2010/main" val="426680080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a:xfrm>
            <a:off x="5102366" y="1277083"/>
            <a:ext cx="6844104" cy="439078"/>
          </a:xfrm>
        </p:spPr>
        <p:txBody>
          <a:bodyPr/>
          <a:lstStyle/>
          <a:p>
            <a:pPr algn="ctr"/>
            <a:r>
              <a:rPr lang="en-US" altLang="zh-CN" sz="1800" b="0" dirty="0">
                <a:solidFill>
                  <a:schemeClr val="tx1"/>
                </a:solidFill>
                <a:latin typeface="Arial" panose="020B0604020202020204" pitchFamily="34" charset="0"/>
              </a:rPr>
              <a:t>CP</a:t>
            </a:r>
            <a:r>
              <a:rPr lang="zh-CN" altLang="en-US" sz="1800" b="0" dirty="0">
                <a:solidFill>
                  <a:schemeClr val="tx1"/>
                </a:solidFill>
                <a:latin typeface="Arial" panose="020B0604020202020204" pitchFamily="34" charset="0"/>
              </a:rPr>
              <a:t>脑区</a:t>
            </a:r>
          </a:p>
        </p:txBody>
      </p:sp>
      <p:pic>
        <p:nvPicPr>
          <p:cNvPr id="5" name="图片 4">
            <a:extLst>
              <a:ext uri="{FF2B5EF4-FFF2-40B4-BE49-F238E27FC236}">
                <a16:creationId xmlns:a16="http://schemas.microsoft.com/office/drawing/2014/main" id="{C4931B55-25CF-4418-A29B-B25D0E4808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2365" y="2090640"/>
            <a:ext cx="6844104" cy="3132406"/>
          </a:xfrm>
          <a:prstGeom prst="rect">
            <a:avLst/>
          </a:prstGeom>
          <a:noFill/>
          <a:ln>
            <a:noFill/>
          </a:ln>
        </p:spPr>
      </p:pic>
      <p:sp>
        <p:nvSpPr>
          <p:cNvPr id="6" name="矩形: 圆角 5">
            <a:extLst>
              <a:ext uri="{FF2B5EF4-FFF2-40B4-BE49-F238E27FC236}">
                <a16:creationId xmlns:a16="http://schemas.microsoft.com/office/drawing/2014/main" id="{68E4D468-D8BB-4E29-A741-1135C168660E}"/>
              </a:ext>
            </a:extLst>
          </p:cNvPr>
          <p:cNvSpPr/>
          <p:nvPr/>
        </p:nvSpPr>
        <p:spPr>
          <a:xfrm>
            <a:off x="6718300" y="5625818"/>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局部损伤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682DF12E-D543-4E95-8BF5-94C8639E6E43}"/>
              </a:ext>
            </a:extLst>
          </p:cNvPr>
          <p:cNvPicPr>
            <a:picLocks noChangeAspect="1"/>
          </p:cNvPicPr>
          <p:nvPr/>
        </p:nvPicPr>
        <p:blipFill rotWithShape="1">
          <a:blip r:embed="rId5">
            <a:extLst>
              <a:ext uri="{28A0092B-C50C-407E-A947-70E740481C1C}">
                <a14:useLocalDpi xmlns:a14="http://schemas.microsoft.com/office/drawing/2010/main" val="0"/>
              </a:ext>
            </a:extLst>
          </a:blip>
          <a:srcRect t="525"/>
          <a:stretch/>
        </p:blipFill>
        <p:spPr bwMode="auto">
          <a:xfrm>
            <a:off x="478856" y="1862797"/>
            <a:ext cx="4154860" cy="3588092"/>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540D3CD1-9D31-4083-B669-9FCA5AC4B4FE}"/>
              </a:ext>
            </a:extLst>
          </p:cNvPr>
          <p:cNvSpPr/>
          <p:nvPr/>
        </p:nvSpPr>
        <p:spPr>
          <a:xfrm>
            <a:off x="893195" y="5625818"/>
            <a:ext cx="3326181"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整体损伤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9" name="标题 1">
            <a:extLst>
              <a:ext uri="{FF2B5EF4-FFF2-40B4-BE49-F238E27FC236}">
                <a16:creationId xmlns:a16="http://schemas.microsoft.com/office/drawing/2014/main" id="{24B64364-833D-4D5B-945D-B37403BE1BC9}"/>
              </a:ext>
            </a:extLst>
          </p:cNvPr>
          <p:cNvSpPr txBox="1">
            <a:spLocks/>
          </p:cNvSpPr>
          <p:nvPr/>
        </p:nvSpPr>
        <p:spPr>
          <a:xfrm>
            <a:off x="594359" y="487045"/>
            <a:ext cx="6888708"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r>
              <a:rPr lang="zh-CN" altLang="en-US" dirty="0">
                <a:solidFill>
                  <a:schemeClr val="accent1">
                    <a:lumMod val="75000"/>
                  </a:schemeClr>
                </a:solidFill>
              </a:rPr>
              <a:t>不同程度损伤的分割结果</a:t>
            </a:r>
            <a:endParaRPr lang="zh-CN" altLang="en-US" dirty="0"/>
          </a:p>
        </p:txBody>
      </p:sp>
      <p:sp>
        <p:nvSpPr>
          <p:cNvPr id="10" name="标题 1">
            <a:extLst>
              <a:ext uri="{FF2B5EF4-FFF2-40B4-BE49-F238E27FC236}">
                <a16:creationId xmlns:a16="http://schemas.microsoft.com/office/drawing/2014/main" id="{C3501FEB-8D29-4527-9566-F82ED3560212}"/>
              </a:ext>
            </a:extLst>
          </p:cNvPr>
          <p:cNvSpPr txBox="1">
            <a:spLocks/>
          </p:cNvSpPr>
          <p:nvPr/>
        </p:nvSpPr>
        <p:spPr>
          <a:xfrm>
            <a:off x="363353" y="1277083"/>
            <a:ext cx="4270363"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en-US" altLang="zh-CN" sz="1800" b="0" dirty="0">
                <a:solidFill>
                  <a:schemeClr val="tx1"/>
                </a:solidFill>
                <a:latin typeface="Arial" panose="020B0604020202020204" pitchFamily="34" charset="0"/>
              </a:rPr>
              <a:t>AOB</a:t>
            </a:r>
            <a:r>
              <a:rPr lang="zh-CN" altLang="en-US" sz="1800" b="0" dirty="0">
                <a:solidFill>
                  <a:schemeClr val="tx1"/>
                </a:solidFill>
                <a:latin typeface="Arial" panose="020B0604020202020204" pitchFamily="34" charset="0"/>
              </a:rPr>
              <a:t>脑区</a:t>
            </a:r>
          </a:p>
        </p:txBody>
      </p:sp>
      <p:sp>
        <p:nvSpPr>
          <p:cNvPr id="3" name="灯片编号占位符 2">
            <a:extLst>
              <a:ext uri="{FF2B5EF4-FFF2-40B4-BE49-F238E27FC236}">
                <a16:creationId xmlns:a16="http://schemas.microsoft.com/office/drawing/2014/main" id="{F515D1C9-4780-4072-AE4A-F78F418F400A}"/>
              </a:ext>
            </a:extLst>
          </p:cNvPr>
          <p:cNvSpPr>
            <a:spLocks noGrp="1"/>
          </p:cNvSpPr>
          <p:nvPr>
            <p:ph type="sldNum" sz="quarter" idx="10"/>
          </p:nvPr>
        </p:nvSpPr>
        <p:spPr/>
        <p:txBody>
          <a:bodyPr/>
          <a:lstStyle/>
          <a:p>
            <a:fld id="{9F26C4DD-4A95-4F81-AFEF-BB17C8CA0BCE}" type="slidenum">
              <a:rPr lang="zh-CN" altLang="en-US" smtClean="0"/>
              <a:pPr/>
              <a:t>46</a:t>
            </a:fld>
            <a:endParaRPr lang="zh-CN" altLang="en-US" dirty="0"/>
          </a:p>
        </p:txBody>
      </p:sp>
    </p:spTree>
    <p:custDataLst>
      <p:tags r:id="rId1"/>
    </p:custDataLst>
    <p:extLst>
      <p:ext uri="{BB962C8B-B14F-4D97-AF65-F5344CB8AC3E}">
        <p14:creationId xmlns:p14="http://schemas.microsoft.com/office/powerpoint/2010/main" val="134717158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不同程度损伤的分割结果</a:t>
            </a:r>
            <a:endParaRPr lang="zh-CN" altLang="en-US" dirty="0"/>
          </a:p>
        </p:txBody>
      </p:sp>
      <p:pic>
        <p:nvPicPr>
          <p:cNvPr id="6" name="图片 5">
            <a:extLst>
              <a:ext uri="{FF2B5EF4-FFF2-40B4-BE49-F238E27FC236}">
                <a16:creationId xmlns:a16="http://schemas.microsoft.com/office/drawing/2014/main" id="{8D2783EE-3429-4AB2-8C3A-1744322B3BB4}"/>
              </a:ext>
            </a:extLst>
          </p:cNvPr>
          <p:cNvPicPr/>
          <p:nvPr/>
        </p:nvPicPr>
        <p:blipFill rotWithShape="1">
          <a:blip r:embed="rId4">
            <a:extLst>
              <a:ext uri="{28A0092B-C50C-407E-A947-70E740481C1C}">
                <a14:useLocalDpi xmlns:a14="http://schemas.microsoft.com/office/drawing/2010/main" val="0"/>
              </a:ext>
            </a:extLst>
          </a:blip>
          <a:srcRect l="618" t="680" r="945" b="1"/>
          <a:stretch/>
        </p:blipFill>
        <p:spPr bwMode="auto">
          <a:xfrm>
            <a:off x="2290764" y="1053465"/>
            <a:ext cx="7610472" cy="4979178"/>
          </a:xfrm>
          <a:prstGeom prst="rect">
            <a:avLst/>
          </a:prstGeom>
          <a:noFill/>
          <a:ln>
            <a:noFill/>
          </a:ln>
          <a:extLst>
            <a:ext uri="{53640926-AAD7-44D8-BBD7-CCE9431645EC}">
              <a14:shadowObscured xmlns:a14="http://schemas.microsoft.com/office/drawing/2010/main"/>
            </a:ext>
          </a:extLst>
        </p:spPr>
      </p:pic>
      <p:sp>
        <p:nvSpPr>
          <p:cNvPr id="7" name="矩形: 圆角 6">
            <a:extLst>
              <a:ext uri="{FF2B5EF4-FFF2-40B4-BE49-F238E27FC236}">
                <a16:creationId xmlns:a16="http://schemas.microsoft.com/office/drawing/2014/main" id="{333E4D64-D960-4856-BC42-E0D53F16C70A}"/>
              </a:ext>
            </a:extLst>
          </p:cNvPr>
          <p:cNvSpPr/>
          <p:nvPr/>
        </p:nvSpPr>
        <p:spPr>
          <a:xfrm>
            <a:off x="4044950" y="6142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整体和局部损伤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8" name="标题 1">
            <a:extLst>
              <a:ext uri="{FF2B5EF4-FFF2-40B4-BE49-F238E27FC236}">
                <a16:creationId xmlns:a16="http://schemas.microsoft.com/office/drawing/2014/main" id="{355F3691-AAD4-46F3-ABF7-EAEA640ECAB7}"/>
              </a:ext>
            </a:extLst>
          </p:cNvPr>
          <p:cNvSpPr txBox="1">
            <a:spLocks/>
          </p:cNvSpPr>
          <p:nvPr/>
        </p:nvSpPr>
        <p:spPr>
          <a:xfrm>
            <a:off x="1166446" y="3259844"/>
            <a:ext cx="1192237"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r>
              <a:rPr lang="en-US" altLang="zh-CN" sz="1800" b="0" dirty="0">
                <a:solidFill>
                  <a:schemeClr val="tx1"/>
                </a:solidFill>
                <a:latin typeface="Arial" panose="020B0604020202020204" pitchFamily="34" charset="0"/>
              </a:rPr>
              <a:t>HIP</a:t>
            </a:r>
            <a:r>
              <a:rPr lang="zh-CN" altLang="en-US" sz="1800" b="0" dirty="0">
                <a:solidFill>
                  <a:schemeClr val="tx1"/>
                </a:solidFill>
              </a:rPr>
              <a:t>脑区</a:t>
            </a:r>
          </a:p>
        </p:txBody>
      </p:sp>
      <p:sp>
        <p:nvSpPr>
          <p:cNvPr id="3" name="灯片编号占位符 2">
            <a:extLst>
              <a:ext uri="{FF2B5EF4-FFF2-40B4-BE49-F238E27FC236}">
                <a16:creationId xmlns:a16="http://schemas.microsoft.com/office/drawing/2014/main" id="{692CC7E8-D70C-4B63-AF10-FA635FDB600E}"/>
              </a:ext>
            </a:extLst>
          </p:cNvPr>
          <p:cNvSpPr>
            <a:spLocks noGrp="1"/>
          </p:cNvSpPr>
          <p:nvPr>
            <p:ph type="sldNum" sz="quarter" idx="10"/>
          </p:nvPr>
        </p:nvSpPr>
        <p:spPr/>
        <p:txBody>
          <a:bodyPr/>
          <a:lstStyle/>
          <a:p>
            <a:fld id="{9F26C4DD-4A95-4F81-AFEF-BB17C8CA0BCE}" type="slidenum">
              <a:rPr lang="zh-CN" altLang="en-US" smtClean="0"/>
              <a:pPr/>
              <a:t>47</a:t>
            </a:fld>
            <a:endParaRPr lang="zh-CN" altLang="en-US" dirty="0"/>
          </a:p>
        </p:txBody>
      </p:sp>
    </p:spTree>
    <p:custDataLst>
      <p:tags r:id="rId1"/>
    </p:custDataLst>
    <p:extLst>
      <p:ext uri="{BB962C8B-B14F-4D97-AF65-F5344CB8AC3E}">
        <p14:creationId xmlns:p14="http://schemas.microsoft.com/office/powerpoint/2010/main" val="87215694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分析结果及其有效性</a:t>
            </a:r>
            <a:endParaRPr lang="zh-CN" altLang="en-US" dirty="0"/>
          </a:p>
        </p:txBody>
      </p:sp>
      <p:pic>
        <p:nvPicPr>
          <p:cNvPr id="6" name="图片 5">
            <a:extLst>
              <a:ext uri="{FF2B5EF4-FFF2-40B4-BE49-F238E27FC236}">
                <a16:creationId xmlns:a16="http://schemas.microsoft.com/office/drawing/2014/main" id="{36B9CEAB-4E5E-40AA-B1A8-6A06B5A6BBD7}"/>
              </a:ext>
            </a:extLst>
          </p:cNvPr>
          <p:cNvPicPr>
            <a:picLocks noChangeAspect="1"/>
          </p:cNvPicPr>
          <p:nvPr/>
        </p:nvPicPr>
        <p:blipFill rotWithShape="1">
          <a:blip r:embed="rId4">
            <a:extLst>
              <a:ext uri="{28A0092B-C50C-407E-A947-70E740481C1C}">
                <a14:useLocalDpi xmlns:a14="http://schemas.microsoft.com/office/drawing/2010/main" val="0"/>
              </a:ext>
            </a:extLst>
          </a:blip>
          <a:srcRect l="1347" t="4425" r="1395" b="4036"/>
          <a:stretch/>
        </p:blipFill>
        <p:spPr bwMode="auto">
          <a:xfrm>
            <a:off x="442887" y="1382494"/>
            <a:ext cx="5760000" cy="2601164"/>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541B8241-6EDC-4BC4-9C03-EAFE003C62A8}"/>
              </a:ext>
            </a:extLst>
          </p:cNvPr>
          <p:cNvPicPr>
            <a:picLocks noChangeAspect="1"/>
          </p:cNvPicPr>
          <p:nvPr/>
        </p:nvPicPr>
        <p:blipFill rotWithShape="1">
          <a:blip r:embed="rId5">
            <a:extLst>
              <a:ext uri="{28A0092B-C50C-407E-A947-70E740481C1C}">
                <a14:useLocalDpi xmlns:a14="http://schemas.microsoft.com/office/drawing/2010/main" val="0"/>
              </a:ext>
            </a:extLst>
          </a:blip>
          <a:srcRect l="1347" t="3753" r="1328" b="4044"/>
          <a:stretch/>
        </p:blipFill>
        <p:spPr bwMode="auto">
          <a:xfrm>
            <a:off x="339724" y="4262509"/>
            <a:ext cx="5760000" cy="2446288"/>
          </a:xfrm>
          <a:prstGeom prst="rect">
            <a:avLst/>
          </a:prstGeom>
          <a:noFill/>
          <a:ln>
            <a:noFill/>
          </a:ln>
          <a:extLst>
            <a:ext uri="{53640926-AAD7-44D8-BBD7-CCE9431645EC}">
              <a14:shadowObscured xmlns:a14="http://schemas.microsoft.com/office/drawing/2010/main"/>
            </a:ext>
          </a:extLst>
        </p:spPr>
      </p:pic>
      <p:sp>
        <p:nvSpPr>
          <p:cNvPr id="8" name="标题 1">
            <a:extLst>
              <a:ext uri="{FF2B5EF4-FFF2-40B4-BE49-F238E27FC236}">
                <a16:creationId xmlns:a16="http://schemas.microsoft.com/office/drawing/2014/main" id="{7781A72B-8EE8-4C1A-8A1B-74C5697F9090}"/>
              </a:ext>
            </a:extLst>
          </p:cNvPr>
          <p:cNvSpPr txBox="1">
            <a:spLocks/>
          </p:cNvSpPr>
          <p:nvPr/>
        </p:nvSpPr>
        <p:spPr>
          <a:xfrm>
            <a:off x="442887" y="1083236"/>
            <a:ext cx="5760000" cy="350838"/>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不同脑区长度密度</a:t>
            </a:r>
          </a:p>
        </p:txBody>
      </p:sp>
      <p:sp>
        <p:nvSpPr>
          <p:cNvPr id="9" name="标题 1">
            <a:extLst>
              <a:ext uri="{FF2B5EF4-FFF2-40B4-BE49-F238E27FC236}">
                <a16:creationId xmlns:a16="http://schemas.microsoft.com/office/drawing/2014/main" id="{665A104B-277F-46AC-9408-FB5E4BB289B4}"/>
              </a:ext>
            </a:extLst>
          </p:cNvPr>
          <p:cNvSpPr txBox="1">
            <a:spLocks/>
          </p:cNvSpPr>
          <p:nvPr/>
        </p:nvSpPr>
        <p:spPr>
          <a:xfrm>
            <a:off x="594361" y="4075485"/>
            <a:ext cx="5501638" cy="350838"/>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不同脑区分叉点密度</a:t>
            </a:r>
          </a:p>
        </p:txBody>
      </p:sp>
      <p:pic>
        <p:nvPicPr>
          <p:cNvPr id="18" name="图片 17">
            <a:extLst>
              <a:ext uri="{FF2B5EF4-FFF2-40B4-BE49-F238E27FC236}">
                <a16:creationId xmlns:a16="http://schemas.microsoft.com/office/drawing/2014/main" id="{DAC64632-46FA-4B79-B313-C6BBEC63A1A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47145" y="2671296"/>
            <a:ext cx="5171533" cy="2334285"/>
          </a:xfrm>
          <a:prstGeom prst="rect">
            <a:avLst/>
          </a:prstGeom>
          <a:noFill/>
          <a:ln>
            <a:noFill/>
          </a:ln>
        </p:spPr>
      </p:pic>
      <p:sp>
        <p:nvSpPr>
          <p:cNvPr id="19" name="矩形: 圆角 18">
            <a:extLst>
              <a:ext uri="{FF2B5EF4-FFF2-40B4-BE49-F238E27FC236}">
                <a16:creationId xmlns:a16="http://schemas.microsoft.com/office/drawing/2014/main" id="{25AA790A-D55E-4EFF-8321-C8AE13889274}"/>
              </a:ext>
            </a:extLst>
          </p:cNvPr>
          <p:cNvSpPr/>
          <p:nvPr/>
        </p:nvSpPr>
        <p:spPr>
          <a:xfrm>
            <a:off x="6457950" y="5485653"/>
            <a:ext cx="5511386" cy="566896"/>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整体上，</a:t>
            </a:r>
            <a:r>
              <a:rPr lang="en-US" altLang="zh-CN" sz="2000" b="1" kern="100" dirty="0" err="1">
                <a:solidFill>
                  <a:schemeClr val="tx1"/>
                </a:solidFill>
                <a:latin typeface="Arial" panose="020B0604020202020204" pitchFamily="34" charset="0"/>
                <a:ea typeface="黑体" panose="02010609060101010101" pitchFamily="49" charset="-122"/>
                <a:cs typeface="Times New Roman" panose="02020603050405020304" pitchFamily="18" charset="0"/>
              </a:rPr>
              <a:t>Dylight</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和</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FITC</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血管长度大致相近</a:t>
            </a:r>
            <a:endParaRPr lang="zh-CN"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50EA4C7D-8103-46B1-AB3B-468E8A29202F}"/>
              </a:ext>
            </a:extLst>
          </p:cNvPr>
          <p:cNvSpPr txBox="1"/>
          <p:nvPr/>
        </p:nvSpPr>
        <p:spPr>
          <a:xfrm>
            <a:off x="6158023" y="1767925"/>
            <a:ext cx="6111240" cy="341632"/>
          </a:xfrm>
          <a:prstGeom prst="rect">
            <a:avLst/>
          </a:prstGeom>
          <a:noFill/>
        </p:spPr>
        <p:txBody>
          <a:bodyPr wrap="square">
            <a:spAutoFit/>
          </a:bodyPr>
          <a:lstStyle/>
          <a:p>
            <a:pPr algn="ctr">
              <a:lnSpc>
                <a:spcPct val="90000"/>
              </a:lnSpc>
              <a:spcBef>
                <a:spcPct val="0"/>
              </a:spcBef>
            </a:pPr>
            <a:r>
              <a:rPr lang="en-US" altLang="zh-CN" dirty="0">
                <a:latin typeface="Arial" panose="020B0604020202020204" pitchFamily="34" charset="0"/>
                <a:ea typeface="黑体" panose="02010609060101010101" pitchFamily="49" charset="-122"/>
                <a:cs typeface="+mj-cs"/>
              </a:rPr>
              <a:t>FITC</a:t>
            </a:r>
            <a:r>
              <a:rPr lang="zh-CN" altLang="en-US" dirty="0">
                <a:latin typeface="Arial" panose="020B0604020202020204" pitchFamily="34" charset="0"/>
                <a:ea typeface="黑体" panose="02010609060101010101" pitchFamily="49" charset="-122"/>
                <a:cs typeface="+mj-cs"/>
              </a:rPr>
              <a:t>和</a:t>
            </a:r>
            <a:r>
              <a:rPr lang="en-US" altLang="zh-CN" dirty="0" err="1">
                <a:latin typeface="Arial" panose="020B0604020202020204" pitchFamily="34" charset="0"/>
                <a:ea typeface="黑体" panose="02010609060101010101" pitchFamily="49" charset="-122"/>
                <a:cs typeface="+mj-cs"/>
              </a:rPr>
              <a:t>Dylight</a:t>
            </a:r>
            <a:r>
              <a:rPr lang="zh-CN" altLang="en-US" dirty="0">
                <a:latin typeface="Arial" panose="020B0604020202020204" pitchFamily="34" charset="0"/>
                <a:ea typeface="黑体" panose="02010609060101010101" pitchFamily="49" charset="-122"/>
                <a:cs typeface="+mj-cs"/>
              </a:rPr>
              <a:t>标记</a:t>
            </a:r>
            <a:r>
              <a:rPr lang="zh-CN" altLang="zh-CN" dirty="0">
                <a:latin typeface="Arial" panose="020B0604020202020204" pitchFamily="34" charset="0"/>
                <a:ea typeface="黑体" panose="02010609060101010101" pitchFamily="49" charset="-122"/>
                <a:cs typeface="+mj-cs"/>
              </a:rPr>
              <a:t>健康数据中各脑区平均血管长度</a:t>
            </a:r>
            <a:r>
              <a:rPr lang="zh-CN" altLang="en-US" dirty="0">
                <a:latin typeface="Arial" panose="020B0604020202020204" pitchFamily="34" charset="0"/>
                <a:ea typeface="黑体" panose="02010609060101010101" pitchFamily="49" charset="-122"/>
                <a:cs typeface="+mj-cs"/>
              </a:rPr>
              <a:t>比较</a:t>
            </a:r>
          </a:p>
        </p:txBody>
      </p:sp>
      <p:sp>
        <p:nvSpPr>
          <p:cNvPr id="27" name="灯片编号占位符 26">
            <a:extLst>
              <a:ext uri="{FF2B5EF4-FFF2-40B4-BE49-F238E27FC236}">
                <a16:creationId xmlns:a16="http://schemas.microsoft.com/office/drawing/2014/main" id="{0E951B2F-950E-4137-B1A0-0BD9BB73C0B1}"/>
              </a:ext>
            </a:extLst>
          </p:cNvPr>
          <p:cNvSpPr>
            <a:spLocks noGrp="1"/>
          </p:cNvSpPr>
          <p:nvPr>
            <p:ph type="sldNum" sz="quarter" idx="10"/>
          </p:nvPr>
        </p:nvSpPr>
        <p:spPr/>
        <p:txBody>
          <a:bodyPr/>
          <a:lstStyle/>
          <a:p>
            <a:fld id="{9F26C4DD-4A95-4F81-AFEF-BB17C8CA0BCE}" type="slidenum">
              <a:rPr lang="zh-CN" altLang="en-US" smtClean="0"/>
              <a:pPr/>
              <a:t>48</a:t>
            </a:fld>
            <a:endParaRPr lang="zh-CN" altLang="en-US" dirty="0"/>
          </a:p>
        </p:txBody>
      </p:sp>
      <p:sp>
        <p:nvSpPr>
          <p:cNvPr id="7" name="矩形: 圆角 6">
            <a:extLst>
              <a:ext uri="{FF2B5EF4-FFF2-40B4-BE49-F238E27FC236}">
                <a16:creationId xmlns:a16="http://schemas.microsoft.com/office/drawing/2014/main" id="{35E5054A-A5D0-46FA-AEFC-11E5CFA9B1BA}"/>
              </a:ext>
            </a:extLst>
          </p:cNvPr>
          <p:cNvSpPr/>
          <p:nvPr/>
        </p:nvSpPr>
        <p:spPr>
          <a:xfrm>
            <a:off x="1482999" y="3406065"/>
            <a:ext cx="3679776" cy="96086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长度密度和分叉点密度的结果和已有文献的结果相近</a:t>
            </a:r>
            <a:endParaRPr lang="zh-CN" altLang="zh-CN"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12" name="直接连接符 11">
            <a:extLst>
              <a:ext uri="{FF2B5EF4-FFF2-40B4-BE49-F238E27FC236}">
                <a16:creationId xmlns:a16="http://schemas.microsoft.com/office/drawing/2014/main" id="{413D7B05-2577-46A2-AAF9-B4DE29C46572}"/>
              </a:ext>
            </a:extLst>
          </p:cNvPr>
          <p:cNvCxnSpPr>
            <a:cxnSpLocks/>
          </p:cNvCxnSpPr>
          <p:nvPr/>
        </p:nvCxnSpPr>
        <p:spPr>
          <a:xfrm>
            <a:off x="6250159" y="1583267"/>
            <a:ext cx="28677" cy="4936179"/>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2879955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长度密度和分叉点密度分析</a:t>
            </a:r>
            <a:endParaRPr lang="zh-CN" altLang="en-US" dirty="0"/>
          </a:p>
        </p:txBody>
      </p:sp>
      <p:pic>
        <p:nvPicPr>
          <p:cNvPr id="6" name="图片 5">
            <a:extLst>
              <a:ext uri="{FF2B5EF4-FFF2-40B4-BE49-F238E27FC236}">
                <a16:creationId xmlns:a16="http://schemas.microsoft.com/office/drawing/2014/main" id="{B5B7C03C-DC8A-4E21-8193-4C866C495664}"/>
              </a:ext>
            </a:extLst>
          </p:cNvPr>
          <p:cNvPicPr>
            <a:picLocks noChangeAspect="1"/>
          </p:cNvPicPr>
          <p:nvPr/>
        </p:nvPicPr>
        <p:blipFill rotWithShape="1">
          <a:blip r:embed="rId4">
            <a:extLst>
              <a:ext uri="{28A0092B-C50C-407E-A947-70E740481C1C}">
                <a14:useLocalDpi xmlns:a14="http://schemas.microsoft.com/office/drawing/2010/main" val="0"/>
              </a:ext>
            </a:extLst>
          </a:blip>
          <a:srcRect l="12524" t="17163" r="2601" b="3714"/>
          <a:stretch/>
        </p:blipFill>
        <p:spPr bwMode="auto">
          <a:xfrm>
            <a:off x="297815" y="1307465"/>
            <a:ext cx="5862320" cy="2668000"/>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7DCD71F6-EA8D-436F-9472-03D050C8637C}"/>
              </a:ext>
            </a:extLst>
          </p:cNvPr>
          <p:cNvSpPr/>
          <p:nvPr/>
        </p:nvSpPr>
        <p:spPr>
          <a:xfrm>
            <a:off x="6631356" y="4851400"/>
            <a:ext cx="5198694" cy="1214754"/>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整体上，无论是血管长度和分叉点数目，</a:t>
            </a:r>
            <a:endPar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a:p>
            <a:pP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健康 </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&gt; </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损伤后即刻处死 </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&gt;</a:t>
            </a:r>
            <a:r>
              <a:rPr lang="en-US" altLang="zh-CN" sz="2000" b="1" kern="100" dirty="0">
                <a:latin typeface="Arial" panose="020B0604020202020204" pitchFamily="34" charset="0"/>
                <a:ea typeface="黑体" panose="02010609060101010101" pitchFamily="49" charset="-122"/>
                <a:cs typeface="Times New Roman" panose="02020603050405020304" pitchFamily="18" charset="0"/>
              </a:rPr>
              <a:t> </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损伤后</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3</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天后处死</a:t>
            </a:r>
            <a:endParaRPr lang="zh-CN" altLang="en-US" sz="2000" dirty="0">
              <a:latin typeface="Arial" panose="020B0604020202020204" pitchFamily="34" charset="0"/>
            </a:endParaRPr>
          </a:p>
        </p:txBody>
      </p:sp>
      <p:pic>
        <p:nvPicPr>
          <p:cNvPr id="7" name="图片 6">
            <a:extLst>
              <a:ext uri="{FF2B5EF4-FFF2-40B4-BE49-F238E27FC236}">
                <a16:creationId xmlns:a16="http://schemas.microsoft.com/office/drawing/2014/main" id="{3CDECE39-F9D5-4396-B8FE-1384FF602382}"/>
              </a:ext>
            </a:extLst>
          </p:cNvPr>
          <p:cNvPicPr>
            <a:picLocks noChangeAspect="1"/>
          </p:cNvPicPr>
          <p:nvPr/>
        </p:nvPicPr>
        <p:blipFill rotWithShape="1">
          <a:blip r:embed="rId5">
            <a:extLst>
              <a:ext uri="{28A0092B-C50C-407E-A947-70E740481C1C}">
                <a14:useLocalDpi xmlns:a14="http://schemas.microsoft.com/office/drawing/2010/main" val="0"/>
              </a:ext>
            </a:extLst>
          </a:blip>
          <a:srcRect l="12359" t="16787" r="2600" b="2858"/>
          <a:stretch/>
        </p:blipFill>
        <p:spPr bwMode="auto">
          <a:xfrm>
            <a:off x="361950" y="4071985"/>
            <a:ext cx="5734050" cy="2649340"/>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1AECB1CA-CF87-4924-8EEB-013BF3AD0E1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15785" y="2565937"/>
            <a:ext cx="5493938" cy="1655543"/>
          </a:xfrm>
          <a:prstGeom prst="rect">
            <a:avLst/>
          </a:prstGeom>
          <a:noFill/>
          <a:ln>
            <a:noFill/>
          </a:ln>
        </p:spPr>
      </p:pic>
      <p:sp>
        <p:nvSpPr>
          <p:cNvPr id="10" name="文本框 9">
            <a:extLst>
              <a:ext uri="{FF2B5EF4-FFF2-40B4-BE49-F238E27FC236}">
                <a16:creationId xmlns:a16="http://schemas.microsoft.com/office/drawing/2014/main" id="{68D32BED-38B2-404F-9D18-11B0A5E31EE6}"/>
              </a:ext>
            </a:extLst>
          </p:cNvPr>
          <p:cNvSpPr txBox="1"/>
          <p:nvPr/>
        </p:nvSpPr>
        <p:spPr>
          <a:xfrm>
            <a:off x="6364343" y="2074278"/>
            <a:ext cx="6111240"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a:t>
            </a:r>
            <a:r>
              <a:rPr lang="en-US" altLang="zh-CN" dirty="0">
                <a:latin typeface="Arial" panose="020B0604020202020204" pitchFamily="34" charset="0"/>
                <a:ea typeface="黑体" panose="02010609060101010101" pitchFamily="49" charset="-122"/>
                <a:cs typeface="+mj-cs"/>
              </a:rPr>
              <a:t>AOB</a:t>
            </a:r>
            <a:r>
              <a:rPr lang="zh-CN" altLang="zh-CN" dirty="0">
                <a:latin typeface="Arial" panose="020B0604020202020204" pitchFamily="34" charset="0"/>
                <a:ea typeface="黑体" panose="02010609060101010101" pitchFamily="49" charset="-122"/>
                <a:cs typeface="+mj-cs"/>
              </a:rPr>
              <a:t>、</a:t>
            </a:r>
            <a:r>
              <a:rPr lang="en-US" altLang="zh-CN" dirty="0">
                <a:latin typeface="Arial" panose="020B0604020202020204" pitchFamily="34" charset="0"/>
                <a:ea typeface="黑体" panose="02010609060101010101" pitchFamily="49" charset="-122"/>
                <a:cs typeface="+mj-cs"/>
              </a:rPr>
              <a:t>CP</a:t>
            </a:r>
            <a:r>
              <a:rPr lang="zh-CN" altLang="zh-CN" dirty="0">
                <a:latin typeface="Arial" panose="020B0604020202020204" pitchFamily="34" charset="0"/>
                <a:ea typeface="黑体" panose="02010609060101010101" pitchFamily="49" charset="-122"/>
                <a:cs typeface="+mj-cs"/>
              </a:rPr>
              <a:t>、</a:t>
            </a:r>
            <a:r>
              <a:rPr lang="en-US" altLang="zh-CN" dirty="0">
                <a:latin typeface="Arial" panose="020B0604020202020204" pitchFamily="34" charset="0"/>
                <a:ea typeface="黑体" panose="02010609060101010101" pitchFamily="49" charset="-122"/>
                <a:cs typeface="+mj-cs"/>
              </a:rPr>
              <a:t>HIP</a:t>
            </a:r>
            <a:r>
              <a:rPr lang="zh-CN" altLang="zh-CN" dirty="0">
                <a:latin typeface="Arial" panose="020B0604020202020204" pitchFamily="34" charset="0"/>
                <a:ea typeface="黑体" panose="02010609060101010101" pitchFamily="49" charset="-122"/>
                <a:cs typeface="+mj-cs"/>
              </a:rPr>
              <a:t>和</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脑区血管长度密度</a:t>
            </a:r>
            <a:endParaRPr lang="zh-CN" altLang="en-US" dirty="0">
              <a:latin typeface="Arial" panose="020B0604020202020204" pitchFamily="34" charset="0"/>
              <a:ea typeface="黑体" panose="02010609060101010101" pitchFamily="49" charset="-122"/>
              <a:cs typeface="+mj-cs"/>
            </a:endParaRPr>
          </a:p>
        </p:txBody>
      </p:sp>
      <p:sp>
        <p:nvSpPr>
          <p:cNvPr id="11" name="文本框 10">
            <a:extLst>
              <a:ext uri="{FF2B5EF4-FFF2-40B4-BE49-F238E27FC236}">
                <a16:creationId xmlns:a16="http://schemas.microsoft.com/office/drawing/2014/main" id="{7A7FF1B4-2EA7-4B99-B5F5-45099D37CC50}"/>
              </a:ext>
            </a:extLst>
          </p:cNvPr>
          <p:cNvSpPr txBox="1"/>
          <p:nvPr/>
        </p:nvSpPr>
        <p:spPr>
          <a:xfrm>
            <a:off x="361950" y="1147768"/>
            <a:ext cx="5798185"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标记数据各脑区血管长度</a:t>
            </a:r>
            <a:r>
              <a:rPr lang="zh-CN" altLang="en-US" dirty="0">
                <a:latin typeface="Arial" panose="020B0604020202020204" pitchFamily="34" charset="0"/>
                <a:ea typeface="黑体" panose="02010609060101010101" pitchFamily="49" charset="-122"/>
                <a:cs typeface="+mj-cs"/>
              </a:rPr>
              <a:t>比较</a:t>
            </a:r>
          </a:p>
        </p:txBody>
      </p:sp>
      <p:sp>
        <p:nvSpPr>
          <p:cNvPr id="14" name="文本框 13">
            <a:extLst>
              <a:ext uri="{FF2B5EF4-FFF2-40B4-BE49-F238E27FC236}">
                <a16:creationId xmlns:a16="http://schemas.microsoft.com/office/drawing/2014/main" id="{AB886488-A446-4C4A-82C6-1F85D2129B91}"/>
              </a:ext>
            </a:extLst>
          </p:cNvPr>
          <p:cNvSpPr txBox="1"/>
          <p:nvPr/>
        </p:nvSpPr>
        <p:spPr>
          <a:xfrm>
            <a:off x="361950" y="4013374"/>
            <a:ext cx="5798185"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标记数据各脑区分叉点数目</a:t>
            </a:r>
            <a:endParaRPr lang="zh-CN" altLang="en-US" dirty="0">
              <a:latin typeface="Arial" panose="020B0604020202020204" pitchFamily="34" charset="0"/>
              <a:ea typeface="黑体" panose="02010609060101010101" pitchFamily="49" charset="-122"/>
              <a:cs typeface="+mj-cs"/>
            </a:endParaRPr>
          </a:p>
        </p:txBody>
      </p:sp>
      <p:sp>
        <p:nvSpPr>
          <p:cNvPr id="15" name="灯片编号占位符 14">
            <a:extLst>
              <a:ext uri="{FF2B5EF4-FFF2-40B4-BE49-F238E27FC236}">
                <a16:creationId xmlns:a16="http://schemas.microsoft.com/office/drawing/2014/main" id="{E4B32B3C-B679-400A-BB38-1C6FB5D9CAC0}"/>
              </a:ext>
            </a:extLst>
          </p:cNvPr>
          <p:cNvSpPr>
            <a:spLocks noGrp="1"/>
          </p:cNvSpPr>
          <p:nvPr>
            <p:ph type="sldNum" sz="quarter" idx="10"/>
          </p:nvPr>
        </p:nvSpPr>
        <p:spPr/>
        <p:txBody>
          <a:bodyPr/>
          <a:lstStyle/>
          <a:p>
            <a:fld id="{9F26C4DD-4A95-4F81-AFEF-BB17C8CA0BCE}" type="slidenum">
              <a:rPr lang="zh-CN" altLang="en-US" smtClean="0"/>
              <a:pPr/>
              <a:t>49</a:t>
            </a:fld>
            <a:endParaRPr lang="zh-CN" altLang="en-US" dirty="0"/>
          </a:p>
        </p:txBody>
      </p:sp>
    </p:spTree>
    <p:custDataLst>
      <p:tags r:id="rId1"/>
    </p:custDataLst>
    <p:extLst>
      <p:ext uri="{BB962C8B-B14F-4D97-AF65-F5344CB8AC3E}">
        <p14:creationId xmlns:p14="http://schemas.microsoft.com/office/powerpoint/2010/main" val="21155056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t>精细全脑脑血管研究意义</a:t>
            </a:r>
            <a:r>
              <a:rPr lang="en-US" altLang="zh-CN" dirty="0"/>
              <a:t>-</a:t>
            </a:r>
            <a:r>
              <a:rPr lang="zh-CN" altLang="en-US" dirty="0"/>
              <a:t>血流模拟</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5</a:t>
            </a:fld>
            <a:endParaRPr lang="zh-CN" altLang="en-US" dirty="0"/>
          </a:p>
        </p:txBody>
      </p:sp>
      <p:sp>
        <p:nvSpPr>
          <p:cNvPr id="17" name="AutoShape 2">
            <a:extLst>
              <a:ext uri="{FF2B5EF4-FFF2-40B4-BE49-F238E27FC236}">
                <a16:creationId xmlns:a16="http://schemas.microsoft.com/office/drawing/2014/main" id="{5AFE2A0A-132D-4798-88BA-05A99877A0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EBDF9A19-0E82-4ED6-993E-B40680966E8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6">
            <a:extLst>
              <a:ext uri="{FF2B5EF4-FFF2-40B4-BE49-F238E27FC236}">
                <a16:creationId xmlns:a16="http://schemas.microsoft.com/office/drawing/2014/main" id="{D9A8D327-4514-4577-A5D4-C2AC2E66E16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圆角矩形 27">
            <a:extLst>
              <a:ext uri="{FF2B5EF4-FFF2-40B4-BE49-F238E27FC236}">
                <a16:creationId xmlns:a16="http://schemas.microsoft.com/office/drawing/2014/main" id="{9DBE8BCD-517E-4D06-BD01-A86F7E1E665E}"/>
              </a:ext>
            </a:extLst>
          </p:cNvPr>
          <p:cNvSpPr/>
          <p:nvPr/>
        </p:nvSpPr>
        <p:spPr>
          <a:xfrm>
            <a:off x="561912" y="306084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阿尔兹海默病 血管和斑块</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
        <p:nvSpPr>
          <p:cNvPr id="25" name="圆角矩形 27">
            <a:extLst>
              <a:ext uri="{FF2B5EF4-FFF2-40B4-BE49-F238E27FC236}">
                <a16:creationId xmlns:a16="http://schemas.microsoft.com/office/drawing/2014/main" id="{0BFEE985-B01E-4813-A838-002413A12403}"/>
              </a:ext>
            </a:extLst>
          </p:cNvPr>
          <p:cNvSpPr/>
          <p:nvPr/>
        </p:nvSpPr>
        <p:spPr>
          <a:xfrm>
            <a:off x="561912" y="6127475"/>
            <a:ext cx="4542241"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靶向药物递送</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4" name="图片 13">
            <a:extLst>
              <a:ext uri="{FF2B5EF4-FFF2-40B4-BE49-F238E27FC236}">
                <a16:creationId xmlns:a16="http://schemas.microsoft.com/office/drawing/2014/main" id="{5F18D437-30CC-4802-B294-9520F2807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724940"/>
            <a:ext cx="4128247" cy="2319682"/>
          </a:xfrm>
          <a:prstGeom prst="rect">
            <a:avLst/>
          </a:prstGeom>
        </p:spPr>
      </p:pic>
      <p:pic>
        <p:nvPicPr>
          <p:cNvPr id="5" name="图片 4">
            <a:extLst>
              <a:ext uri="{FF2B5EF4-FFF2-40B4-BE49-F238E27FC236}">
                <a16:creationId xmlns:a16="http://schemas.microsoft.com/office/drawing/2014/main" id="{EA052B48-3CFB-40FA-ADB6-F95B535F08FE}"/>
              </a:ext>
            </a:extLst>
          </p:cNvPr>
          <p:cNvPicPr>
            <a:picLocks noChangeAspect="1"/>
          </p:cNvPicPr>
          <p:nvPr/>
        </p:nvPicPr>
        <p:blipFill rotWithShape="1">
          <a:blip r:embed="rId5">
            <a:extLst>
              <a:ext uri="{28A0092B-C50C-407E-A947-70E740481C1C}">
                <a14:useLocalDpi xmlns:a14="http://schemas.microsoft.com/office/drawing/2010/main" val="0"/>
              </a:ext>
            </a:extLst>
          </a:blip>
          <a:srcRect l="2389" t="69423" r="33918"/>
          <a:stretch/>
        </p:blipFill>
        <p:spPr>
          <a:xfrm>
            <a:off x="1308101" y="1111967"/>
            <a:ext cx="3047282" cy="1866025"/>
          </a:xfrm>
          <a:prstGeom prst="rect">
            <a:avLst/>
          </a:prstGeom>
        </p:spPr>
      </p:pic>
      <p:pic>
        <p:nvPicPr>
          <p:cNvPr id="9" name="图片 8">
            <a:extLst>
              <a:ext uri="{FF2B5EF4-FFF2-40B4-BE49-F238E27FC236}">
                <a16:creationId xmlns:a16="http://schemas.microsoft.com/office/drawing/2014/main" id="{E68B45ED-F0E3-494A-9CBF-9044F472609A}"/>
              </a:ext>
            </a:extLst>
          </p:cNvPr>
          <p:cNvPicPr>
            <a:picLocks noChangeAspect="1"/>
          </p:cNvPicPr>
          <p:nvPr/>
        </p:nvPicPr>
        <p:blipFill rotWithShape="1">
          <a:blip r:embed="rId6">
            <a:extLst>
              <a:ext uri="{28A0092B-C50C-407E-A947-70E740481C1C}">
                <a14:useLocalDpi xmlns:a14="http://schemas.microsoft.com/office/drawing/2010/main" val="0"/>
              </a:ext>
            </a:extLst>
          </a:blip>
          <a:srcRect l="62560" t="81222"/>
          <a:stretch/>
        </p:blipFill>
        <p:spPr>
          <a:xfrm>
            <a:off x="7133796" y="957505"/>
            <a:ext cx="3628571" cy="2020487"/>
          </a:xfrm>
          <a:prstGeom prst="rect">
            <a:avLst/>
          </a:prstGeom>
        </p:spPr>
      </p:pic>
      <p:sp>
        <p:nvSpPr>
          <p:cNvPr id="19" name="圆角矩形 27">
            <a:extLst>
              <a:ext uri="{FF2B5EF4-FFF2-40B4-BE49-F238E27FC236}">
                <a16:creationId xmlns:a16="http://schemas.microsoft.com/office/drawing/2014/main" id="{ED5736D5-0B33-4FB3-92D5-829DCD2B874D}"/>
              </a:ext>
            </a:extLst>
          </p:cNvPr>
          <p:cNvSpPr/>
          <p:nvPr/>
        </p:nvSpPr>
        <p:spPr>
          <a:xfrm>
            <a:off x="6807200" y="306084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中风</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030" name="Picture 6" descr="SARS-CoV-2在小鼠大脑中有效复制，可引起中枢神经系统特异性致死。（A-C）将在K18启动子（K18-hACE2）下表达人ACE2的小鼠鼻内感染SARS-CoV-2，并在第2、4和7 hpi天收集小鼠的大脑进行qPCR（A）或斑块测定（B）。（C-E）鼻内感染后7天针对SARS-CoV-2核衣壳蛋白的iDISCO+全脑免疫标记，显示为300μm投影平面。（C）背侧、腹侧和矢状突起显示病毒在前脑中广泛分布，皮层中存在高病毒密度斑块（箭头）。除了软脑膜和DCNs外，在小脑中未检测到病毒。（D）皮层中300μm深的投影平面显示病毒表达的皮质斑块（箭头），第4层细胞感染减少，锥体神经元表达减少（箭头）。（E）对感染细胞分布（n = 3）的ClearMap分析，注册到Allen Brain Atlas，显示病毒在大脑区域的广泛分布，少数区域密度较低，其中包括齿状回（DG），苍白球内段（GPi），CA3海马区域，皮质层4和腹内侧下丘脑（VMH）。（F和G）鼻内感染后7天使用ClearMap和iDISCO + 分析血管网络，通过映射血管网络与N蛋白的共标记。显示了鼻子体感皮层水平的平面。（F）控制未感染的大脑。分支点密度（上图）在第4层的对照中达到峰值。径向定向血管（中图）的密度在第1层，第2层和第3层达到峰值，而在第4层，第5层和第6层降低。（G）感染后7天的大脑。神经细胞对N病毒蛋白的表达显示在鼻子体感皮层水平（300μm投影平面和映射密度）。虽然血管的分支点密度在第 4 层仍显示峰值，但未在鼻子区域（箭头）测量血管的正常径向组织。血管图的代表性渲染显示对照层 2 和 3 的血管方向减少。（H） I 和 J 的实验示意图。将编码人 ACE2 （AAV-hACE2） 的腺相关病毒注射到大池中或气管内，以诱导 hACE2 的脑特异性或肺特异性表达。脑内表达 hACE2 的小鼠在脑室内感染 SARS-CoV-2，肺部表达 hACE2 的小鼠鼻内感染 SARS-CoV-2。（I 和 J）感染SARS-CoV-2的小鼠在肺（蓝色）和大脑（红色和橙色;蓝色，n = 10;红色，n = 4;橙色，n = 4）中感染SARS-CoV-2的小鼠的体重减轻曲线（I）和生存曲线（J）。为了可重复性，进行了两次实验。比例尺= 1 mm（A 和 C）、200 μm（B）和 500 μm（D 和 E）。CB，小脑;DCN，小脑深部核;IC，下丘;SC，上丘;SN，黑质（网状或致密）;SS，体感皮层，桶场鼻。">
            <a:extLst>
              <a:ext uri="{FF2B5EF4-FFF2-40B4-BE49-F238E27FC236}">
                <a16:creationId xmlns:a16="http://schemas.microsoft.com/office/drawing/2014/main" id="{AF1A87F4-335B-4688-B33C-898F4CD379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0106" r="82376" b="42592"/>
          <a:stretch/>
        </p:blipFill>
        <p:spPr bwMode="auto">
          <a:xfrm>
            <a:off x="6248400" y="3814830"/>
            <a:ext cx="1683430" cy="2069969"/>
          </a:xfrm>
          <a:prstGeom prst="rect">
            <a:avLst/>
          </a:prstGeom>
          <a:noFill/>
          <a:extLst>
            <a:ext uri="{909E8E84-426E-40DD-AFC4-6F175D3DCCD1}">
              <a14:hiddenFill xmlns:a14="http://schemas.microsoft.com/office/drawing/2010/main">
                <a:solidFill>
                  <a:srgbClr val="FFFFFF"/>
                </a:solidFill>
              </a14:hiddenFill>
            </a:ext>
          </a:extLst>
        </p:spPr>
      </p:pic>
      <p:sp>
        <p:nvSpPr>
          <p:cNvPr id="21" name="圆角矩形 27">
            <a:extLst>
              <a:ext uri="{FF2B5EF4-FFF2-40B4-BE49-F238E27FC236}">
                <a16:creationId xmlns:a16="http://schemas.microsoft.com/office/drawing/2014/main" id="{8984EC81-441F-494D-BF82-091CF58B72DB}"/>
              </a:ext>
            </a:extLst>
          </p:cNvPr>
          <p:cNvSpPr/>
          <p:nvPr/>
        </p:nvSpPr>
        <p:spPr>
          <a:xfrm>
            <a:off x="6807200" y="612747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病毒</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032" name="Picture 8" descr="SARS-CoV-2 replicates efficiently in the brain of mice and can cause CNS-specific lethality.(A–C) Mice expressing human ACE2 under the K18 promoter (K18-hACE2) were infected with SARS-CoV-2 intranasally, and brains of the mice were collected on days 2, 4, and 7 hpi for qPCR (A)                            or plaque assay (B). (C–E) iDISCO+ whole brain immunolabeling against the nucleocapsid protein of SARS-CoV-2 7 d after an intranasal infection, shown as 300-µm projection planes.(C) Dorsal, ventral, and sagittal projections showing widespread distribution of the virus in the forebrain with patches of high viral density in the cortex (arrow). The virus is not detected in the cerebellum, except for the pial meninges and DCNs. (D) 300-µm-deep projection planes in the cortex showing cortical patches of viral expression (arrowhead), reduced infection of the cells in layer 4, and expression in pyramidal neurons (arrow).(E) ClearMap analysis of the infected cells distribution (n = 3), registered to the Allen Brain Atlas, showing wide distribution of the virus across brain regions, with a few regions with lower densities, among which are dentate gyrus (DG), globus pallidus internal segment (GPi), CA3 hippocampal region, cortical layer 4, and ventromedial hypothalamus                            (VMH). (F and G) Analysis of the vascular network using ClearMap and iDISCO+ 7 d after intranasal infection by mapping of the vascular network with colabeling of the N protein. Planes at the level of the nose somatosensory cortex are shown. (F) Control uninfected brains. Branch point densities (top panel) peak in controls at layer 4. The density of radially oriented vessels (middle panel) peaks in layers 1, 2, and 3 while decreasing in layers 4, 5, and 6. (G) Brain 7 d after infection. Expression of the N viral protein by neural cells is shown at the level of the nose somatosensory cortex (300-µm projection plane and mapped densities). While branch point densities of vessels still show a peak in layer 4, the normal radial organization of the vessels is not measured in the nose region (arrowhead). Representative render of the vascular graph shows a                            decrease in vessel orientations in control layers 2 and 3.(H) Schematic of experiment for I and J.                            Adeno-associated viruses coding for human ACE2 (AAV-hACE2) were injected into the cisterna magna or intratracheally to induce brain-specific or lung-specific expression of hACE2. Brain hACE2–expressing mice were infected with SARS-CoV-2 intraventricularly, and lung hACE2–expressing mice were infected with SARS-CoV-2 intranasally.(I and J) Weight loss curve (I) and survival curve (J)                            of mice infected with SARS-CoV-2 in the lung (blue) and the brain (red and orange; blue, n = 10; red, n = 4; orange, n = 4). Experiments were performed twice for reproducibility. Scale bars = 1 mm (A and C),                            200 µm (B), and 500 µm (D and E). CB, cerebellum; DCN,                            deep cerebellar nuclei; IC, inferior colliculus; SC, superior colliculus; SN, substantia nigra (reticulata or compacta); SS,                            somatosensory cortex, nose of barrel field.">
            <a:extLst>
              <a:ext uri="{FF2B5EF4-FFF2-40B4-BE49-F238E27FC236}">
                <a16:creationId xmlns:a16="http://schemas.microsoft.com/office/drawing/2014/main" id="{2F2E6F0D-34E2-47A1-8D8D-6469DEB86DE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0676" t="40106" r="18103" b="42328"/>
          <a:stretch/>
        </p:blipFill>
        <p:spPr bwMode="auto">
          <a:xfrm>
            <a:off x="8014024" y="3883060"/>
            <a:ext cx="3648161" cy="19472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7062648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血管夹角分析</a:t>
            </a:r>
            <a:endParaRPr lang="zh-CN" altLang="en-US" dirty="0"/>
          </a:p>
        </p:txBody>
      </p:sp>
      <p:sp>
        <p:nvSpPr>
          <p:cNvPr id="8" name="矩形: 圆角 7">
            <a:extLst>
              <a:ext uri="{FF2B5EF4-FFF2-40B4-BE49-F238E27FC236}">
                <a16:creationId xmlns:a16="http://schemas.microsoft.com/office/drawing/2014/main" id="{7DCD71F6-EA8D-436F-9472-03D050C8637C}"/>
              </a:ext>
            </a:extLst>
          </p:cNvPr>
          <p:cNvSpPr/>
          <p:nvPr/>
        </p:nvSpPr>
        <p:spPr>
          <a:xfrm>
            <a:off x="2652302" y="5364481"/>
            <a:ext cx="6887397" cy="1173316"/>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[135, 150)</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角度区间数目最多</a:t>
            </a:r>
            <a:endPar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a:p>
            <a:pPr algn="ct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不同脑区，健康和损伤脑区，它们之间并没有明显区别</a:t>
            </a:r>
            <a:endParaRPr lang="zh-CN"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68D32BED-38B2-404F-9D18-11B0A5E31EE6}"/>
              </a:ext>
            </a:extLst>
          </p:cNvPr>
          <p:cNvSpPr txBox="1"/>
          <p:nvPr/>
        </p:nvSpPr>
        <p:spPr>
          <a:xfrm>
            <a:off x="6326506" y="1307465"/>
            <a:ext cx="5316854" cy="341632"/>
          </a:xfrm>
          <a:prstGeom prst="rect">
            <a:avLst/>
          </a:prstGeom>
          <a:noFill/>
        </p:spPr>
        <p:txBody>
          <a:bodyPr wrap="square">
            <a:spAutoFit/>
          </a:bodyPr>
          <a:lstStyle/>
          <a:p>
            <a:pPr algn="ctr">
              <a:lnSpc>
                <a:spcPct val="90000"/>
              </a:lnSpc>
              <a:spcBef>
                <a:spcPct val="0"/>
              </a:spcBef>
            </a:pPr>
            <a:r>
              <a:rPr lang="zh-CN" altLang="zh-CN" dirty="0">
                <a:latin typeface="Arial" panose="020B0604020202020204" pitchFamily="34" charset="0"/>
                <a:ea typeface="黑体" panose="02010609060101010101" pitchFamily="49" charset="-122"/>
                <a:cs typeface="+mj-cs"/>
              </a:rPr>
              <a:t>损伤和健康数据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脑区的血管夹角</a:t>
            </a:r>
            <a:endParaRPr lang="zh-CN" altLang="en-US" dirty="0">
              <a:latin typeface="Arial" panose="020B0604020202020204" pitchFamily="34" charset="0"/>
              <a:ea typeface="黑体" panose="02010609060101010101" pitchFamily="49" charset="-122"/>
              <a:cs typeface="+mj-cs"/>
            </a:endParaRPr>
          </a:p>
        </p:txBody>
      </p:sp>
      <p:pic>
        <p:nvPicPr>
          <p:cNvPr id="12" name="图片 11">
            <a:extLst>
              <a:ext uri="{FF2B5EF4-FFF2-40B4-BE49-F238E27FC236}">
                <a16:creationId xmlns:a16="http://schemas.microsoft.com/office/drawing/2014/main" id="{936DFBBD-9294-4587-B581-8B938CEDFC5C}"/>
              </a:ext>
            </a:extLst>
          </p:cNvPr>
          <p:cNvPicPr/>
          <p:nvPr/>
        </p:nvPicPr>
        <p:blipFill rotWithShape="1">
          <a:blip r:embed="rId4">
            <a:extLst>
              <a:ext uri="{28A0092B-C50C-407E-A947-70E740481C1C}">
                <a14:useLocalDpi xmlns:a14="http://schemas.microsoft.com/office/drawing/2010/main" val="0"/>
              </a:ext>
            </a:extLst>
          </a:blip>
          <a:srcRect t="2066" b="2448"/>
          <a:stretch/>
        </p:blipFill>
        <p:spPr bwMode="auto">
          <a:xfrm>
            <a:off x="372746" y="2022664"/>
            <a:ext cx="5403215" cy="3095625"/>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45262FE3-D0E1-4CAA-9247-5829A551C1A2}"/>
              </a:ext>
            </a:extLst>
          </p:cNvPr>
          <p:cNvPicPr/>
          <p:nvPr/>
        </p:nvPicPr>
        <p:blipFill rotWithShape="1">
          <a:blip r:embed="rId5">
            <a:extLst>
              <a:ext uri="{28A0092B-C50C-407E-A947-70E740481C1C}">
                <a14:useLocalDpi xmlns:a14="http://schemas.microsoft.com/office/drawing/2010/main" val="0"/>
              </a:ext>
            </a:extLst>
          </a:blip>
          <a:srcRect t="1907" b="2281"/>
          <a:stretch/>
        </p:blipFill>
        <p:spPr bwMode="auto">
          <a:xfrm>
            <a:off x="6329680" y="2022664"/>
            <a:ext cx="5384800" cy="3095625"/>
          </a:xfrm>
          <a:prstGeom prst="rect">
            <a:avLst/>
          </a:prstGeom>
          <a:noFill/>
          <a:ln>
            <a:noFill/>
          </a:ln>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07A3F79D-0A8D-40E2-AB71-475FEF2EAE75}"/>
              </a:ext>
            </a:extLst>
          </p:cNvPr>
          <p:cNvSpPr txBox="1"/>
          <p:nvPr/>
        </p:nvSpPr>
        <p:spPr>
          <a:xfrm>
            <a:off x="372746" y="1276055"/>
            <a:ext cx="5316854" cy="341632"/>
          </a:xfrm>
          <a:prstGeom prst="rect">
            <a:avLst/>
          </a:prstGeom>
          <a:noFill/>
        </p:spPr>
        <p:txBody>
          <a:bodyPr wrap="square">
            <a:spAutoFit/>
          </a:bodyPr>
          <a:lstStyle/>
          <a:p>
            <a:pPr algn="ctr">
              <a:lnSpc>
                <a:spcPct val="90000"/>
              </a:lnSpc>
              <a:spcBef>
                <a:spcPct val="0"/>
              </a:spcBef>
            </a:pPr>
            <a:r>
              <a:rPr lang="zh-CN" altLang="zh-CN" dirty="0">
                <a:latin typeface="Arial" panose="020B0604020202020204" pitchFamily="34" charset="0"/>
                <a:ea typeface="黑体" panose="02010609060101010101" pitchFamily="49" charset="-122"/>
                <a:cs typeface="+mj-cs"/>
              </a:rPr>
              <a:t>健康数据</a:t>
            </a:r>
            <a:r>
              <a:rPr lang="en-US" altLang="zh-CN" dirty="0">
                <a:latin typeface="Arial" panose="020B0604020202020204" pitchFamily="34" charset="0"/>
                <a:ea typeface="黑体" panose="02010609060101010101" pitchFamily="49" charset="-122"/>
                <a:cs typeface="+mj-cs"/>
              </a:rPr>
              <a:t>CP</a:t>
            </a:r>
            <a:r>
              <a:rPr lang="zh-CN" altLang="zh-CN" dirty="0">
                <a:latin typeface="Arial" panose="020B0604020202020204" pitchFamily="34" charset="0"/>
                <a:ea typeface="黑体" panose="02010609060101010101" pitchFamily="49" charset="-122"/>
                <a:cs typeface="+mj-cs"/>
              </a:rPr>
              <a:t>和</a:t>
            </a:r>
            <a:r>
              <a:rPr lang="en-US" altLang="zh-CN" dirty="0">
                <a:latin typeface="Arial" panose="020B0604020202020204" pitchFamily="34" charset="0"/>
                <a:ea typeface="黑体" panose="02010609060101010101" pitchFamily="49" charset="-122"/>
                <a:cs typeface="+mj-cs"/>
              </a:rPr>
              <a:t>HIP</a:t>
            </a:r>
            <a:r>
              <a:rPr lang="zh-CN" altLang="zh-CN" dirty="0">
                <a:latin typeface="Arial" panose="020B0604020202020204" pitchFamily="34" charset="0"/>
                <a:ea typeface="黑体" panose="02010609060101010101" pitchFamily="49" charset="-122"/>
                <a:cs typeface="+mj-cs"/>
              </a:rPr>
              <a:t>脑区的血管夹角</a:t>
            </a:r>
            <a:endParaRPr lang="zh-CN" altLang="en-US" dirty="0">
              <a:latin typeface="Arial" panose="020B0604020202020204" pitchFamily="34" charset="0"/>
              <a:ea typeface="黑体" panose="02010609060101010101" pitchFamily="49" charset="-122"/>
              <a:cs typeface="+mj-cs"/>
            </a:endParaRPr>
          </a:p>
        </p:txBody>
      </p:sp>
      <p:sp>
        <p:nvSpPr>
          <p:cNvPr id="18" name="灯片编号占位符 17">
            <a:extLst>
              <a:ext uri="{FF2B5EF4-FFF2-40B4-BE49-F238E27FC236}">
                <a16:creationId xmlns:a16="http://schemas.microsoft.com/office/drawing/2014/main" id="{73D135EE-7027-4475-8F96-B4F57B0254B8}"/>
              </a:ext>
            </a:extLst>
          </p:cNvPr>
          <p:cNvSpPr>
            <a:spLocks noGrp="1"/>
          </p:cNvSpPr>
          <p:nvPr>
            <p:ph type="sldNum" sz="quarter" idx="10"/>
          </p:nvPr>
        </p:nvSpPr>
        <p:spPr/>
        <p:txBody>
          <a:bodyPr/>
          <a:lstStyle/>
          <a:p>
            <a:fld id="{9F26C4DD-4A95-4F81-AFEF-BB17C8CA0BCE}" type="slidenum">
              <a:rPr lang="zh-CN" altLang="en-US" smtClean="0"/>
              <a:pPr/>
              <a:t>50</a:t>
            </a:fld>
            <a:endParaRPr lang="zh-CN" altLang="en-US" dirty="0"/>
          </a:p>
        </p:txBody>
      </p:sp>
    </p:spTree>
    <p:custDataLst>
      <p:tags r:id="rId1"/>
    </p:custDataLst>
    <p:extLst>
      <p:ext uri="{BB962C8B-B14F-4D97-AF65-F5344CB8AC3E}">
        <p14:creationId xmlns:p14="http://schemas.microsoft.com/office/powerpoint/2010/main" val="56868575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图分析</a:t>
            </a:r>
            <a:endParaRPr lang="zh-CN" altLang="en-US" dirty="0"/>
          </a:p>
        </p:txBody>
      </p:sp>
      <p:pic>
        <p:nvPicPr>
          <p:cNvPr id="5" name="图片 4">
            <a:extLst>
              <a:ext uri="{FF2B5EF4-FFF2-40B4-BE49-F238E27FC236}">
                <a16:creationId xmlns:a16="http://schemas.microsoft.com/office/drawing/2014/main" id="{19ACF46B-94E9-4C06-A8B1-FEE1AB273BA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87469" y="1417320"/>
            <a:ext cx="4244503" cy="1187651"/>
          </a:xfrm>
          <a:prstGeom prst="rect">
            <a:avLst/>
          </a:prstGeom>
          <a:noFill/>
          <a:ln>
            <a:noFill/>
          </a:ln>
        </p:spPr>
      </p:pic>
      <p:graphicFrame>
        <p:nvGraphicFramePr>
          <p:cNvPr id="6" name="表格 7">
            <a:extLst>
              <a:ext uri="{FF2B5EF4-FFF2-40B4-BE49-F238E27FC236}">
                <a16:creationId xmlns:a16="http://schemas.microsoft.com/office/drawing/2014/main" id="{49D7066B-BAB5-4366-A8F0-3187F17317E3}"/>
              </a:ext>
            </a:extLst>
          </p:cNvPr>
          <p:cNvGraphicFramePr>
            <a:graphicFrameLocks noGrp="1"/>
          </p:cNvGraphicFramePr>
          <p:nvPr>
            <p:extLst>
              <p:ext uri="{D42A27DB-BD31-4B8C-83A1-F6EECF244321}">
                <p14:modId xmlns:p14="http://schemas.microsoft.com/office/powerpoint/2010/main" val="961970926"/>
              </p:ext>
            </p:extLst>
          </p:nvPr>
        </p:nvGraphicFramePr>
        <p:xfrm>
          <a:off x="89376" y="3280609"/>
          <a:ext cx="8257377" cy="2419317"/>
        </p:xfrm>
        <a:graphic>
          <a:graphicData uri="http://schemas.openxmlformats.org/drawingml/2006/table">
            <a:tbl>
              <a:tblPr firstRow="1" bandRow="1">
                <a:tableStyleId>{5C22544A-7EE6-4342-B048-85BDC9FD1C3A}</a:tableStyleId>
              </a:tblPr>
              <a:tblGrid>
                <a:gridCol w="606317">
                  <a:extLst>
                    <a:ext uri="{9D8B030D-6E8A-4147-A177-3AD203B41FA5}">
                      <a16:colId xmlns:a16="http://schemas.microsoft.com/office/drawing/2014/main" val="1532867930"/>
                    </a:ext>
                  </a:extLst>
                </a:gridCol>
                <a:gridCol w="1583164">
                  <a:extLst>
                    <a:ext uri="{9D8B030D-6E8A-4147-A177-3AD203B41FA5}">
                      <a16:colId xmlns:a16="http://schemas.microsoft.com/office/drawing/2014/main" val="1037199921"/>
                    </a:ext>
                  </a:extLst>
                </a:gridCol>
                <a:gridCol w="1590040">
                  <a:extLst>
                    <a:ext uri="{9D8B030D-6E8A-4147-A177-3AD203B41FA5}">
                      <a16:colId xmlns:a16="http://schemas.microsoft.com/office/drawing/2014/main" val="159264894"/>
                    </a:ext>
                  </a:extLst>
                </a:gridCol>
                <a:gridCol w="1620520">
                  <a:extLst>
                    <a:ext uri="{9D8B030D-6E8A-4147-A177-3AD203B41FA5}">
                      <a16:colId xmlns:a16="http://schemas.microsoft.com/office/drawing/2014/main" val="2836757176"/>
                    </a:ext>
                  </a:extLst>
                </a:gridCol>
                <a:gridCol w="1447800">
                  <a:extLst>
                    <a:ext uri="{9D8B030D-6E8A-4147-A177-3AD203B41FA5}">
                      <a16:colId xmlns:a16="http://schemas.microsoft.com/office/drawing/2014/main" val="3699847532"/>
                    </a:ext>
                  </a:extLst>
                </a:gridCol>
                <a:gridCol w="1409536">
                  <a:extLst>
                    <a:ext uri="{9D8B030D-6E8A-4147-A177-3AD203B41FA5}">
                      <a16:colId xmlns:a16="http://schemas.microsoft.com/office/drawing/2014/main" val="3184876216"/>
                    </a:ext>
                  </a:extLst>
                </a:gridCol>
              </a:tblGrid>
              <a:tr h="450641">
                <a:tc>
                  <a:txBody>
                    <a:bodyPr/>
                    <a:lstStyle/>
                    <a:p>
                      <a:pPr algn="ctr">
                        <a:lnSpc>
                          <a:spcPct val="150000"/>
                        </a:lnSpc>
                      </a:pPr>
                      <a:r>
                        <a:rPr lang="zh-CN" sz="1600" kern="100" baseline="0" dirty="0">
                          <a:effectLst/>
                          <a:latin typeface="Arial" panose="020B0604020202020204" pitchFamily="34" charset="0"/>
                          <a:ea typeface="黑体" panose="02010609060101010101" pitchFamily="49" charset="-122"/>
                        </a:rPr>
                        <a:t>结构</a:t>
                      </a: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Dylight_3dpi_1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Dylight_3dpi_2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Dylight_3dpi_3</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FITC_0dpi_4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FITC_0dpi_5</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522621104"/>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3.67%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32.80%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33.11%</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17.77%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20.20%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200567241"/>
                  </a:ext>
                </a:extLst>
              </a:tr>
              <a:tr h="486547">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2</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8.02%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45.86%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35.98%</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23.00%</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39.10%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883258245"/>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a:effectLst/>
                          <a:latin typeface="Arial" panose="020B0604020202020204" pitchFamily="34" charset="0"/>
                          <a:ea typeface="黑体" panose="02010609060101010101" pitchFamily="49" charset="-122"/>
                        </a:rPr>
                        <a:t>6.04%   </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20.89%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34.94%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43.23%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43.00%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2513640262"/>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a:effectLst/>
                          <a:latin typeface="Arial" panose="020B0604020202020204" pitchFamily="34" charset="0"/>
                          <a:ea typeface="黑体" panose="02010609060101010101" pitchFamily="49" charset="-122"/>
                        </a:rPr>
                        <a:t>46.88%   </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293.75%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93.75%</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40.62%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118.75%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018148812"/>
                  </a:ext>
                </a:extLst>
              </a:tr>
            </a:tbl>
          </a:graphicData>
        </a:graphic>
      </p:graphicFrame>
      <p:sp>
        <p:nvSpPr>
          <p:cNvPr id="9" name="矩形: 圆角 8">
            <a:extLst>
              <a:ext uri="{FF2B5EF4-FFF2-40B4-BE49-F238E27FC236}">
                <a16:creationId xmlns:a16="http://schemas.microsoft.com/office/drawing/2014/main" id="{8F12F4B8-601D-42FE-BF62-A72E50555DD9}"/>
              </a:ext>
            </a:extLst>
          </p:cNvPr>
          <p:cNvSpPr/>
          <p:nvPr/>
        </p:nvSpPr>
        <p:spPr>
          <a:xfrm>
            <a:off x="2150109" y="5933883"/>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部分数据</a:t>
            </a:r>
            <a:r>
              <a:rPr lang="zh-CN" altLang="zh-CN" sz="2000" b="1" kern="100" dirty="0">
                <a:solidFill>
                  <a:schemeClr val="tx1"/>
                </a:solidFill>
                <a:effectLst/>
                <a:latin typeface="黑体" panose="02010609060101010101" pitchFamily="49" charset="-122"/>
                <a:ea typeface="黑体" panose="02010609060101010101" pitchFamily="49" charset="-122"/>
              </a:rPr>
              <a:t>侧支循环能力</a:t>
            </a:r>
            <a:r>
              <a:rPr lang="zh-CN" altLang="en-US" sz="2000" b="1" kern="100" dirty="0">
                <a:solidFill>
                  <a:schemeClr val="tx1"/>
                </a:solidFill>
                <a:latin typeface="黑体" panose="02010609060101010101" pitchFamily="49" charset="-122"/>
                <a:ea typeface="黑体" panose="02010609060101010101" pitchFamily="49" charset="-122"/>
              </a:rPr>
              <a:t>下降</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BECCCB71-FC1B-4184-AB2A-D0977ABEA3EF}"/>
              </a:ext>
            </a:extLst>
          </p:cNvPr>
          <p:cNvSpPr txBox="1"/>
          <p:nvPr/>
        </p:nvSpPr>
        <p:spPr>
          <a:xfrm>
            <a:off x="182880" y="2684434"/>
            <a:ext cx="8036558" cy="454035"/>
          </a:xfrm>
          <a:prstGeom prst="rect">
            <a:avLst/>
          </a:prstGeom>
          <a:noFill/>
        </p:spPr>
        <p:txBody>
          <a:bodyPr wrap="square">
            <a:spAutoFit/>
          </a:bodyPr>
          <a:lstStyle/>
          <a:p>
            <a:pPr algn="ctr">
              <a:lnSpc>
                <a:spcPct val="150000"/>
              </a:lnSpc>
              <a:spcAft>
                <a:spcPts val="1200"/>
              </a:spcAft>
            </a:pPr>
            <a:r>
              <a:rPr lang="zh-CN" altLang="zh-CN" dirty="0">
                <a:latin typeface="Arial" panose="020B0604020202020204" pitchFamily="34" charset="0"/>
                <a:ea typeface="黑体" panose="02010609060101010101" pitchFamily="49" charset="-122"/>
                <a:cs typeface="+mj-cs"/>
              </a:rPr>
              <a:t>多套数据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脑区四个节点组成的子图数目统计</a:t>
            </a:r>
            <a:r>
              <a:rPr lang="zh-CN" altLang="en-US" dirty="0">
                <a:latin typeface="Arial" panose="020B0604020202020204" pitchFamily="34" charset="0"/>
                <a:ea typeface="黑体" panose="02010609060101010101" pitchFamily="49" charset="-122"/>
                <a:cs typeface="+mj-cs"/>
              </a:rPr>
              <a:t>（以健康数据作为基准）</a:t>
            </a:r>
            <a:endParaRPr lang="zh-CN" altLang="zh-CN" dirty="0">
              <a:latin typeface="Arial" panose="020B0604020202020204" pitchFamily="34" charset="0"/>
              <a:ea typeface="黑体" panose="02010609060101010101" pitchFamily="49" charset="-122"/>
              <a:cs typeface="+mj-cs"/>
            </a:endParaRPr>
          </a:p>
        </p:txBody>
      </p:sp>
      <p:pic>
        <p:nvPicPr>
          <p:cNvPr id="8" name="图片 7">
            <a:extLst>
              <a:ext uri="{FF2B5EF4-FFF2-40B4-BE49-F238E27FC236}">
                <a16:creationId xmlns:a16="http://schemas.microsoft.com/office/drawing/2014/main" id="{E9FAFB66-738A-4E4B-9576-AF440ED74585}"/>
              </a:ext>
            </a:extLst>
          </p:cNvPr>
          <p:cNvPicPr/>
          <p:nvPr/>
        </p:nvPicPr>
        <p:blipFill rotWithShape="1">
          <a:blip r:embed="rId5">
            <a:extLst>
              <a:ext uri="{28A0092B-C50C-407E-A947-70E740481C1C}">
                <a14:useLocalDpi xmlns:a14="http://schemas.microsoft.com/office/drawing/2010/main" val="0"/>
              </a:ext>
            </a:extLst>
          </a:blip>
          <a:srcRect t="6175" r="27597" b="4106"/>
          <a:stretch/>
        </p:blipFill>
        <p:spPr bwMode="auto">
          <a:xfrm>
            <a:off x="8317628" y="3158975"/>
            <a:ext cx="3736023" cy="236728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96CDACBB-9E19-449D-AF4D-EAC8AB9CE758}"/>
              </a:ext>
            </a:extLst>
          </p:cNvPr>
          <p:cNvPicPr/>
          <p:nvPr/>
        </p:nvPicPr>
        <p:blipFill rotWithShape="1">
          <a:blip r:embed="rId5">
            <a:extLst>
              <a:ext uri="{28A0092B-C50C-407E-A947-70E740481C1C}">
                <a14:useLocalDpi xmlns:a14="http://schemas.microsoft.com/office/drawing/2010/main" val="0"/>
              </a:ext>
            </a:extLst>
          </a:blip>
          <a:srcRect l="72305" t="6175" b="30773"/>
          <a:stretch/>
        </p:blipFill>
        <p:spPr bwMode="auto">
          <a:xfrm>
            <a:off x="10395503" y="1342016"/>
            <a:ext cx="1429067" cy="1663662"/>
          </a:xfrm>
          <a:prstGeom prst="rect">
            <a:avLst/>
          </a:prstGeom>
          <a:noFill/>
          <a:ln>
            <a:noFill/>
          </a:ln>
          <a:extLst>
            <a:ext uri="{53640926-AAD7-44D8-BBD7-CCE9431645EC}">
              <a14:shadowObscured xmlns:a14="http://schemas.microsoft.com/office/drawing/2010/main"/>
            </a:ext>
          </a:extLst>
        </p:spPr>
      </p:pic>
      <p:cxnSp>
        <p:nvCxnSpPr>
          <p:cNvPr id="12" name="直接连接符 11">
            <a:extLst>
              <a:ext uri="{FF2B5EF4-FFF2-40B4-BE49-F238E27FC236}">
                <a16:creationId xmlns:a16="http://schemas.microsoft.com/office/drawing/2014/main" id="{2DB2E408-B1CC-48AB-8D83-ED0BE28D4AAF}"/>
              </a:ext>
            </a:extLst>
          </p:cNvPr>
          <p:cNvCxnSpPr>
            <a:cxnSpLocks/>
          </p:cNvCxnSpPr>
          <p:nvPr/>
        </p:nvCxnSpPr>
        <p:spPr>
          <a:xfrm>
            <a:off x="8400531" y="1417433"/>
            <a:ext cx="3891" cy="527812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B996DE14-98A3-47D1-A2C7-23D8D06C8809}"/>
              </a:ext>
            </a:extLst>
          </p:cNvPr>
          <p:cNvSpPr/>
          <p:nvPr/>
        </p:nvSpPr>
        <p:spPr>
          <a:xfrm>
            <a:off x="8662751" y="5935417"/>
            <a:ext cx="33909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部分数据</a:t>
            </a:r>
            <a:r>
              <a:rPr lang="zh-CN" altLang="zh-CN" sz="2000" b="1" kern="100" dirty="0">
                <a:solidFill>
                  <a:schemeClr val="tx1"/>
                </a:solidFill>
                <a:latin typeface="黑体" panose="02010609060101010101" pitchFamily="49" charset="-122"/>
                <a:ea typeface="黑体" panose="02010609060101010101" pitchFamily="49" charset="-122"/>
              </a:rPr>
              <a:t>基本环结构被破坏</a:t>
            </a:r>
          </a:p>
        </p:txBody>
      </p:sp>
      <p:sp>
        <p:nvSpPr>
          <p:cNvPr id="16" name="文本框 15">
            <a:extLst>
              <a:ext uri="{FF2B5EF4-FFF2-40B4-BE49-F238E27FC236}">
                <a16:creationId xmlns:a16="http://schemas.microsoft.com/office/drawing/2014/main" id="{65E64453-B1D4-4FD5-8CB3-7354BD2F3102}"/>
              </a:ext>
            </a:extLst>
          </p:cNvPr>
          <p:cNvSpPr txBox="1"/>
          <p:nvPr/>
        </p:nvSpPr>
        <p:spPr>
          <a:xfrm>
            <a:off x="8498283" y="2061974"/>
            <a:ext cx="1803359" cy="923330"/>
          </a:xfrm>
          <a:prstGeom prst="rect">
            <a:avLst/>
          </a:prstGeom>
          <a:noFill/>
        </p:spPr>
        <p:txBody>
          <a:bodyPr wrap="square">
            <a:spAutoFit/>
          </a:bodyPr>
          <a:lstStyle/>
          <a:p>
            <a:pPr>
              <a:spcBef>
                <a:spcPct val="0"/>
              </a:spcBef>
            </a:pPr>
            <a:r>
              <a:rPr lang="zh-CN" altLang="zh-CN" dirty="0">
                <a:latin typeface="Arial" panose="020B0604020202020204" pitchFamily="34" charset="0"/>
                <a:ea typeface="黑体" panose="02010609060101010101" pitchFamily="49" charset="-122"/>
                <a:cs typeface="+mj-cs"/>
              </a:rPr>
              <a:t>多套数据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脑区不同大小的环对应的个数</a:t>
            </a:r>
            <a:endParaRPr lang="zh-CN" altLang="en-US" dirty="0">
              <a:latin typeface="Arial" panose="020B0604020202020204" pitchFamily="34" charset="0"/>
              <a:ea typeface="黑体" panose="02010609060101010101" pitchFamily="49" charset="-122"/>
              <a:cs typeface="+mj-cs"/>
            </a:endParaRPr>
          </a:p>
        </p:txBody>
      </p:sp>
      <p:sp>
        <p:nvSpPr>
          <p:cNvPr id="20" name="灯片编号占位符 19">
            <a:extLst>
              <a:ext uri="{FF2B5EF4-FFF2-40B4-BE49-F238E27FC236}">
                <a16:creationId xmlns:a16="http://schemas.microsoft.com/office/drawing/2014/main" id="{F565C56E-1AA6-4D5C-B24B-B122D7D3D691}"/>
              </a:ext>
            </a:extLst>
          </p:cNvPr>
          <p:cNvSpPr>
            <a:spLocks noGrp="1"/>
          </p:cNvSpPr>
          <p:nvPr>
            <p:ph type="sldNum" sz="quarter" idx="10"/>
          </p:nvPr>
        </p:nvSpPr>
        <p:spPr/>
        <p:txBody>
          <a:bodyPr/>
          <a:lstStyle/>
          <a:p>
            <a:fld id="{9F26C4DD-4A95-4F81-AFEF-BB17C8CA0BCE}" type="slidenum">
              <a:rPr lang="zh-CN" altLang="en-US" smtClean="0"/>
              <a:pPr/>
              <a:t>51</a:t>
            </a:fld>
            <a:endParaRPr lang="zh-CN" altLang="en-US" dirty="0"/>
          </a:p>
        </p:txBody>
      </p:sp>
    </p:spTree>
    <p:custDataLst>
      <p:tags r:id="rId1"/>
    </p:custDataLst>
    <p:extLst>
      <p:ext uri="{BB962C8B-B14F-4D97-AF65-F5344CB8AC3E}">
        <p14:creationId xmlns:p14="http://schemas.microsoft.com/office/powerpoint/2010/main" val="325255513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分块分析</a:t>
            </a:r>
            <a:endParaRPr lang="zh-CN" altLang="en-US" dirty="0"/>
          </a:p>
        </p:txBody>
      </p:sp>
      <p:pic>
        <p:nvPicPr>
          <p:cNvPr id="7" name="图片 6">
            <a:extLst>
              <a:ext uri="{FF2B5EF4-FFF2-40B4-BE49-F238E27FC236}">
                <a16:creationId xmlns:a16="http://schemas.microsoft.com/office/drawing/2014/main" id="{E1B982D7-3D2B-4154-8BFA-9856E6F9D780}"/>
              </a:ext>
            </a:extLst>
          </p:cNvPr>
          <p:cNvPicPr/>
          <p:nvPr/>
        </p:nvPicPr>
        <p:blipFill rotWithShape="1">
          <a:blip r:embed="rId4">
            <a:extLst>
              <a:ext uri="{28A0092B-C50C-407E-A947-70E740481C1C}">
                <a14:useLocalDpi xmlns:a14="http://schemas.microsoft.com/office/drawing/2010/main" val="0"/>
              </a:ext>
            </a:extLst>
          </a:blip>
          <a:srcRect b="3566"/>
          <a:stretch/>
        </p:blipFill>
        <p:spPr bwMode="auto">
          <a:xfrm>
            <a:off x="1457001" y="1426844"/>
            <a:ext cx="9277998" cy="4324986"/>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D72C8820-9995-4C11-A372-6FC8CCA20D80}"/>
              </a:ext>
            </a:extLst>
          </p:cNvPr>
          <p:cNvSpPr/>
          <p:nvPr/>
        </p:nvSpPr>
        <p:spPr>
          <a:xfrm>
            <a:off x="4265535" y="5989954"/>
            <a:ext cx="366093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脑表面血管出现不同程度损伤</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422CFF67-E1B3-4058-BC68-72EC2F65FB4A}"/>
              </a:ext>
            </a:extLst>
          </p:cNvPr>
          <p:cNvSpPr>
            <a:spLocks noGrp="1"/>
          </p:cNvSpPr>
          <p:nvPr>
            <p:ph type="sldNum" sz="quarter" idx="10"/>
          </p:nvPr>
        </p:nvSpPr>
        <p:spPr/>
        <p:txBody>
          <a:bodyPr/>
          <a:lstStyle/>
          <a:p>
            <a:fld id="{9F26C4DD-4A95-4F81-AFEF-BB17C8CA0BCE}" type="slidenum">
              <a:rPr lang="zh-CN" altLang="en-US" smtClean="0"/>
              <a:pPr/>
              <a:t>52</a:t>
            </a:fld>
            <a:endParaRPr lang="zh-CN" altLang="en-US" dirty="0"/>
          </a:p>
        </p:txBody>
      </p:sp>
    </p:spTree>
    <p:custDataLst>
      <p:tags r:id="rId1"/>
    </p:custDataLst>
    <p:extLst>
      <p:ext uri="{BB962C8B-B14F-4D97-AF65-F5344CB8AC3E}">
        <p14:creationId xmlns:p14="http://schemas.microsoft.com/office/powerpoint/2010/main" val="38432826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本文主要内容及结论</a:t>
            </a:r>
          </a:p>
        </p:txBody>
      </p:sp>
      <p:sp>
        <p:nvSpPr>
          <p:cNvPr id="5" name="矩形: 圆角 4">
            <a:extLst>
              <a:ext uri="{FF2B5EF4-FFF2-40B4-BE49-F238E27FC236}">
                <a16:creationId xmlns:a16="http://schemas.microsoft.com/office/drawing/2014/main" id="{800BE1C3-F1C5-4A81-A5A0-2A7284FFE514}"/>
              </a:ext>
            </a:extLst>
          </p:cNvPr>
          <p:cNvSpPr/>
          <p:nvPr/>
        </p:nvSpPr>
        <p:spPr>
          <a:xfrm>
            <a:off x="2472451" y="157099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构建了预处理和数据标注的标准化流程</a:t>
            </a:r>
          </a:p>
        </p:txBody>
      </p:sp>
      <p:sp>
        <p:nvSpPr>
          <p:cNvPr id="6" name="矩形: 圆角 5">
            <a:extLst>
              <a:ext uri="{FF2B5EF4-FFF2-40B4-BE49-F238E27FC236}">
                <a16:creationId xmlns:a16="http://schemas.microsoft.com/office/drawing/2014/main" id="{71560BD9-C59A-4812-86F7-9ED5B9B35F53}"/>
              </a:ext>
            </a:extLst>
          </p:cNvPr>
          <p:cNvSpPr/>
          <p:nvPr/>
        </p:nvSpPr>
        <p:spPr>
          <a:xfrm>
            <a:off x="2472451" y="281051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构建</a:t>
            </a:r>
            <a:r>
              <a:rPr lang="zh-CN" altLang="en-US" sz="2400" b="1" dirty="0">
                <a:solidFill>
                  <a:schemeClr val="tx1"/>
                </a:solidFill>
                <a:latin typeface="黑体" panose="02010609060101010101" pitchFamily="49" charset="-122"/>
                <a:ea typeface="黑体" panose="02010609060101010101" pitchFamily="49" charset="-122"/>
              </a:rPr>
              <a:t>了有监督</a:t>
            </a:r>
            <a:r>
              <a:rPr lang="zh-CN" altLang="zh-CN" sz="2400" b="1" dirty="0">
                <a:solidFill>
                  <a:schemeClr val="tx1"/>
                </a:solidFill>
                <a:latin typeface="黑体" panose="02010609060101010101" pitchFamily="49" charset="-122"/>
                <a:ea typeface="黑体" panose="02010609060101010101" pitchFamily="49" charset="-122"/>
              </a:rPr>
              <a:t>脑血管分割模型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412115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构建了</a:t>
            </a:r>
            <a:r>
              <a:rPr lang="zh-CN" altLang="zh-CN" sz="2400" b="1" dirty="0">
                <a:solidFill>
                  <a:schemeClr val="tx1"/>
                </a:solidFill>
                <a:latin typeface="黑体" panose="02010609060101010101" pitchFamily="49" charset="-122"/>
                <a:ea typeface="黑体" panose="02010609060101010101" pitchFamily="49" charset="-122"/>
              </a:rPr>
              <a:t>零样本分割模型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0" name="矩形: 圆角 9">
            <a:extLst>
              <a:ext uri="{FF2B5EF4-FFF2-40B4-BE49-F238E27FC236}">
                <a16:creationId xmlns:a16="http://schemas.microsoft.com/office/drawing/2014/main" id="{B986144D-05BD-43D6-A1A4-9CD278ADE0DD}"/>
              </a:ext>
            </a:extLst>
          </p:cNvPr>
          <p:cNvSpPr/>
          <p:nvPr/>
        </p:nvSpPr>
        <p:spPr>
          <a:xfrm>
            <a:off x="2472451" y="5287005"/>
            <a:ext cx="7247098" cy="95504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构建了全脑血管分割和分析流程</a:t>
            </a:r>
            <a:endParaRPr lang="en-US" altLang="zh-CN" sz="2400" b="1" dirty="0">
              <a:solidFill>
                <a:schemeClr val="tx1"/>
              </a:solidFill>
              <a:latin typeface="黑体" panose="02010609060101010101" pitchFamily="49" charset="-122"/>
              <a:ea typeface="黑体" panose="02010609060101010101" pitchFamily="49" charset="-122"/>
            </a:endParaRPr>
          </a:p>
          <a:p>
            <a:pPr algn="ctr"/>
            <a:r>
              <a:rPr lang="zh-CN" altLang="zh-CN" sz="2400" b="1" dirty="0">
                <a:solidFill>
                  <a:schemeClr val="tx1"/>
                </a:solidFill>
                <a:latin typeface="黑体" panose="02010609060101010101" pitchFamily="49" charset="-122"/>
                <a:ea typeface="黑体" panose="02010609060101010101" pitchFamily="49" charset="-122"/>
              </a:rPr>
              <a:t>并</a:t>
            </a:r>
            <a:r>
              <a:rPr lang="zh-CN" altLang="en-US" sz="2400" b="1" dirty="0">
                <a:solidFill>
                  <a:schemeClr val="tx1"/>
                </a:solidFill>
                <a:latin typeface="黑体" panose="02010609060101010101" pitchFamily="49" charset="-122"/>
                <a:ea typeface="黑体" panose="02010609060101010101" pitchFamily="49" charset="-122"/>
              </a:rPr>
              <a:t>对健康和损伤数据</a:t>
            </a:r>
            <a:r>
              <a:rPr lang="zh-CN" altLang="zh-CN" sz="2400" b="1" dirty="0">
                <a:solidFill>
                  <a:schemeClr val="tx1"/>
                </a:solidFill>
                <a:latin typeface="黑体" panose="02010609060101010101" pitchFamily="49" charset="-122"/>
                <a:ea typeface="黑体" panose="02010609060101010101" pitchFamily="49" charset="-122"/>
              </a:rPr>
              <a:t>进行了</a:t>
            </a:r>
            <a:r>
              <a:rPr lang="zh-CN" altLang="en-US" sz="2400" b="1" dirty="0">
                <a:solidFill>
                  <a:schemeClr val="tx1"/>
                </a:solidFill>
                <a:latin typeface="黑体" panose="02010609060101010101" pitchFamily="49" charset="-122"/>
                <a:ea typeface="黑体" panose="02010609060101010101" pitchFamily="49" charset="-122"/>
              </a:rPr>
              <a:t>对比</a:t>
            </a:r>
            <a:r>
              <a:rPr lang="zh-CN" altLang="zh-CN" sz="2400" b="1" dirty="0">
                <a:solidFill>
                  <a:schemeClr val="tx1"/>
                </a:solidFill>
                <a:latin typeface="黑体" panose="02010609060101010101" pitchFamily="49" charset="-122"/>
                <a:ea typeface="黑体" panose="02010609060101010101" pitchFamily="49" charset="-122"/>
              </a:rPr>
              <a:t>分析</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3ABD5A99-7136-4762-9230-79839CC698EB}"/>
              </a:ext>
            </a:extLst>
          </p:cNvPr>
          <p:cNvSpPr>
            <a:spLocks noGrp="1"/>
          </p:cNvSpPr>
          <p:nvPr>
            <p:ph type="sldNum" sz="quarter" idx="10"/>
          </p:nvPr>
        </p:nvSpPr>
        <p:spPr/>
        <p:txBody>
          <a:bodyPr/>
          <a:lstStyle/>
          <a:p>
            <a:fld id="{9F26C4DD-4A95-4F81-AFEF-BB17C8CA0BCE}" type="slidenum">
              <a:rPr lang="zh-CN" altLang="en-US" smtClean="0"/>
              <a:pPr/>
              <a:t>53</a:t>
            </a:fld>
            <a:endParaRPr lang="zh-CN" altLang="en-US" dirty="0"/>
          </a:p>
        </p:txBody>
      </p:sp>
      <p:sp>
        <p:nvSpPr>
          <p:cNvPr id="11" name="文本框 10">
            <a:extLst>
              <a:ext uri="{FF2B5EF4-FFF2-40B4-BE49-F238E27FC236}">
                <a16:creationId xmlns:a16="http://schemas.microsoft.com/office/drawing/2014/main" id="{39B31D39-F7EA-47A2-BC6A-D453847FF90F}"/>
              </a:ext>
            </a:extLst>
          </p:cNvPr>
          <p:cNvSpPr txBox="1"/>
          <p:nvPr/>
        </p:nvSpPr>
        <p:spPr>
          <a:xfrm>
            <a:off x="4837430" y="522227"/>
            <a:ext cx="2517140" cy="461665"/>
          </a:xfrm>
          <a:prstGeom prst="rect">
            <a:avLst/>
          </a:prstGeom>
          <a:noFill/>
        </p:spPr>
        <p:txBody>
          <a:bodyPr wrap="square">
            <a:spAutoFit/>
          </a:bodyPr>
          <a:lstStyle/>
          <a:p>
            <a:r>
              <a:rPr lang="zh-CN" altLang="zh-CN" sz="2400" b="1" dirty="0">
                <a:solidFill>
                  <a:schemeClr val="tx1"/>
                </a:solidFill>
                <a:latin typeface="黑体" panose="02010609060101010101" pitchFamily="49" charset="-122"/>
                <a:ea typeface="黑体" panose="02010609060101010101" pitchFamily="49" charset="-122"/>
              </a:rPr>
              <a:t>健康和损伤数据</a:t>
            </a:r>
            <a:endParaRPr lang="zh-CN" altLang="en-US" sz="2400" dirty="0"/>
          </a:p>
        </p:txBody>
      </p:sp>
    </p:spTree>
    <p:custDataLst>
      <p:tags r:id="rId1"/>
    </p:custDataLst>
    <p:extLst>
      <p:ext uri="{BB962C8B-B14F-4D97-AF65-F5344CB8AC3E}">
        <p14:creationId xmlns:p14="http://schemas.microsoft.com/office/powerpoint/2010/main" val="175740752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创新点</a:t>
            </a:r>
          </a:p>
        </p:txBody>
      </p:sp>
      <p:sp>
        <p:nvSpPr>
          <p:cNvPr id="5" name="矩形: 圆角 4">
            <a:extLst>
              <a:ext uri="{FF2B5EF4-FFF2-40B4-BE49-F238E27FC236}">
                <a16:creationId xmlns:a16="http://schemas.microsoft.com/office/drawing/2014/main" id="{800BE1C3-F1C5-4A81-A5A0-2A7284FFE514}"/>
              </a:ext>
            </a:extLst>
          </p:cNvPr>
          <p:cNvSpPr/>
          <p:nvPr/>
        </p:nvSpPr>
        <p:spPr>
          <a:xfrm>
            <a:off x="2472451" y="1188721"/>
            <a:ext cx="7247098" cy="169418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黑体" panose="02010609060101010101" pitchFamily="49" charset="-122"/>
                <a:ea typeface="黑体" panose="02010609060101010101" pitchFamily="49" charset="-122"/>
              </a:rPr>
              <a:t>针对损伤血管数据不连续的问题，本研究基于</a:t>
            </a:r>
            <a:r>
              <a:rPr lang="en-US" altLang="zh-CN" sz="2000" b="1" dirty="0" err="1">
                <a:solidFill>
                  <a:schemeClr val="tx1"/>
                </a:solidFill>
                <a:latin typeface="黑体" panose="02010609060101010101" pitchFamily="49" charset="-122"/>
                <a:ea typeface="黑体" panose="02010609060101010101" pitchFamily="49" charset="-122"/>
              </a:rPr>
              <a:t>Swin</a:t>
            </a:r>
            <a:r>
              <a:rPr lang="en-US" altLang="zh-CN" sz="2000" b="1" dirty="0">
                <a:solidFill>
                  <a:schemeClr val="tx1"/>
                </a:solidFill>
                <a:latin typeface="黑体" panose="02010609060101010101" pitchFamily="49" charset="-122"/>
                <a:ea typeface="黑体" panose="02010609060101010101" pitchFamily="49" charset="-122"/>
              </a:rPr>
              <a:t> Transformer</a:t>
            </a:r>
            <a:r>
              <a:rPr lang="zh-CN" altLang="en-US" sz="2000" b="1" dirty="0">
                <a:solidFill>
                  <a:schemeClr val="tx1"/>
                </a:solidFill>
                <a:latin typeface="黑体" panose="02010609060101010101" pitchFamily="49" charset="-122"/>
                <a:ea typeface="黑体" panose="02010609060101010101" pitchFamily="49" charset="-122"/>
              </a:rPr>
              <a:t>，增加了血管连续性等模块，该方法可以有效避免血管断裂的存在，实现结果表明，分割</a:t>
            </a:r>
            <a:r>
              <a:rPr lang="zh-CN" altLang="zh-CN" sz="2000" b="1" dirty="0">
                <a:solidFill>
                  <a:schemeClr val="tx1"/>
                </a:solidFill>
                <a:latin typeface="黑体" panose="02010609060101010101" pitchFamily="49" charset="-122"/>
                <a:ea typeface="黑体" panose="02010609060101010101" pitchFamily="49" charset="-122"/>
              </a:rPr>
              <a:t>模型</a:t>
            </a:r>
            <a:r>
              <a:rPr lang="en-US" altLang="zh-CN" sz="2000" b="1" dirty="0">
                <a:solidFill>
                  <a:schemeClr val="tx1"/>
                </a:solidFill>
                <a:latin typeface="黑体" panose="02010609060101010101" pitchFamily="49" charset="-122"/>
                <a:ea typeface="黑体" panose="02010609060101010101" pitchFamily="49" charset="-122"/>
              </a:rPr>
              <a:t>Dice</a:t>
            </a:r>
            <a:r>
              <a:rPr lang="zh-CN" altLang="zh-CN" sz="2000" b="1" dirty="0">
                <a:solidFill>
                  <a:schemeClr val="tx1"/>
                </a:solidFill>
                <a:latin typeface="黑体" panose="02010609060101010101" pitchFamily="49" charset="-122"/>
                <a:ea typeface="黑体" panose="02010609060101010101" pitchFamily="49" charset="-122"/>
              </a:rPr>
              <a:t>参数比其它方法提高</a:t>
            </a:r>
            <a:r>
              <a:rPr lang="en-US" altLang="zh-CN" sz="2000" b="1" dirty="0">
                <a:solidFill>
                  <a:schemeClr val="tx1"/>
                </a:solidFill>
                <a:latin typeface="黑体" panose="02010609060101010101" pitchFamily="49" charset="-122"/>
                <a:ea typeface="黑体" panose="02010609060101010101" pitchFamily="49" charset="-122"/>
              </a:rPr>
              <a:t>1%</a:t>
            </a:r>
            <a:r>
              <a:rPr lang="zh-CN" altLang="zh-CN" sz="2000" b="1" dirty="0">
                <a:solidFill>
                  <a:schemeClr val="tx1"/>
                </a:solidFill>
                <a:latin typeface="黑体" panose="02010609060101010101" pitchFamily="49" charset="-122"/>
                <a:ea typeface="黑体" panose="02010609060101010101" pitchFamily="49" charset="-122"/>
              </a:rPr>
              <a:t>，准确率和</a:t>
            </a:r>
            <a:r>
              <a:rPr lang="en-US" altLang="zh-CN" sz="2000" b="1" dirty="0">
                <a:solidFill>
                  <a:schemeClr val="tx1"/>
                </a:solidFill>
                <a:latin typeface="黑体" panose="02010609060101010101" pitchFamily="49" charset="-122"/>
                <a:ea typeface="黑体" panose="02010609060101010101" pitchFamily="49" charset="-122"/>
              </a:rPr>
              <a:t>HD95</a:t>
            </a:r>
            <a:r>
              <a:rPr lang="zh-CN" altLang="zh-CN" sz="2000" b="1" dirty="0">
                <a:solidFill>
                  <a:schemeClr val="tx1"/>
                </a:solidFill>
                <a:latin typeface="黑体" panose="02010609060101010101" pitchFamily="49" charset="-122"/>
                <a:ea typeface="黑体" panose="02010609060101010101" pitchFamily="49" charset="-122"/>
              </a:rPr>
              <a:t>参数都取得了最好效果</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5246911"/>
            <a:ext cx="7247098" cy="127253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schemeClr val="tx1"/>
                </a:solidFill>
                <a:latin typeface="黑体" panose="02010609060101010101" pitchFamily="49" charset="-122"/>
                <a:ea typeface="黑体" panose="02010609060101010101" pitchFamily="49" charset="-122"/>
              </a:rPr>
              <a:t>构建了</a:t>
            </a:r>
            <a:r>
              <a:rPr lang="en-US" altLang="zh-CN" sz="2000" b="1" dirty="0">
                <a:solidFill>
                  <a:schemeClr val="tx1"/>
                </a:solidFill>
                <a:latin typeface="黑体" panose="02010609060101010101" pitchFamily="49" charset="-122"/>
                <a:ea typeface="黑体" panose="02010609060101010101" pitchFamily="49" charset="-122"/>
              </a:rPr>
              <a:t>24</a:t>
            </a:r>
            <a:r>
              <a:rPr lang="zh-CN" altLang="zh-CN" sz="2000" b="1" dirty="0">
                <a:solidFill>
                  <a:schemeClr val="tx1"/>
                </a:solidFill>
                <a:latin typeface="黑体" panose="02010609060101010101" pitchFamily="49" charset="-122"/>
                <a:ea typeface="黑体" panose="02010609060101010101" pitchFamily="49" charset="-122"/>
              </a:rPr>
              <a:t>套全脑血管数据集，涵盖健康与损伤样本的原始影像、分割数据及矢量化数据，为该领域提供了极为稀缺的基础资源</a:t>
            </a:r>
            <a:r>
              <a:rPr lang="zh-CN" altLang="en-US" sz="2000" b="1" dirty="0">
                <a:solidFill>
                  <a:schemeClr val="tx1"/>
                </a:solidFill>
                <a:latin typeface="黑体" panose="02010609060101010101" pitchFamily="49" charset="-122"/>
                <a:ea typeface="黑体" panose="02010609060101010101" pitchFamily="49" charset="-122"/>
              </a:rPr>
              <a:t>，并进行了分析研究</a:t>
            </a:r>
          </a:p>
        </p:txBody>
      </p:sp>
      <p:sp>
        <p:nvSpPr>
          <p:cNvPr id="3" name="灯片编号占位符 2">
            <a:extLst>
              <a:ext uri="{FF2B5EF4-FFF2-40B4-BE49-F238E27FC236}">
                <a16:creationId xmlns:a16="http://schemas.microsoft.com/office/drawing/2014/main" id="{D254CB56-4AC6-4784-9732-B43CD805F573}"/>
              </a:ext>
            </a:extLst>
          </p:cNvPr>
          <p:cNvSpPr>
            <a:spLocks noGrp="1"/>
          </p:cNvSpPr>
          <p:nvPr>
            <p:ph type="sldNum" sz="quarter" idx="10"/>
          </p:nvPr>
        </p:nvSpPr>
        <p:spPr/>
        <p:txBody>
          <a:bodyPr/>
          <a:lstStyle/>
          <a:p>
            <a:fld id="{9F26C4DD-4A95-4F81-AFEF-BB17C8CA0BCE}" type="slidenum">
              <a:rPr lang="zh-CN" altLang="en-US" smtClean="0"/>
              <a:pPr/>
              <a:t>54</a:t>
            </a:fld>
            <a:endParaRPr lang="zh-CN" altLang="en-US" dirty="0"/>
          </a:p>
        </p:txBody>
      </p:sp>
      <p:sp>
        <p:nvSpPr>
          <p:cNvPr id="6" name="矩形: 圆角 5">
            <a:extLst>
              <a:ext uri="{FF2B5EF4-FFF2-40B4-BE49-F238E27FC236}">
                <a16:creationId xmlns:a16="http://schemas.microsoft.com/office/drawing/2014/main" id="{A9E2F194-10AF-425C-A27F-762BF5AB927B}"/>
              </a:ext>
            </a:extLst>
          </p:cNvPr>
          <p:cNvSpPr/>
          <p:nvPr/>
        </p:nvSpPr>
        <p:spPr>
          <a:xfrm>
            <a:off x="2472451" y="3429000"/>
            <a:ext cx="7247098" cy="127253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黑体" panose="02010609060101010101" pitchFamily="49" charset="-122"/>
                <a:ea typeface="黑体" panose="02010609060101010101" pitchFamily="49" charset="-122"/>
              </a:rPr>
              <a:t>针对有监督方案依赖大量标注数据集的问题，本研究讨论了迁移学习，基于现有预训练模型结果在本实验数据上的讨论，结果表明，在样本量少的情况，该方法同样取得较好效果</a:t>
            </a:r>
          </a:p>
        </p:txBody>
      </p:sp>
    </p:spTree>
    <p:custDataLst>
      <p:tags r:id="rId1"/>
    </p:custDataLst>
    <p:extLst>
      <p:ext uri="{BB962C8B-B14F-4D97-AF65-F5344CB8AC3E}">
        <p14:creationId xmlns:p14="http://schemas.microsoft.com/office/powerpoint/2010/main" val="62250494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展望</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55</a:t>
            </a:fld>
            <a:endParaRPr lang="zh-CN" altLang="en-US" dirty="0"/>
          </a:p>
        </p:txBody>
      </p:sp>
      <p:grpSp>
        <p:nvGrpSpPr>
          <p:cNvPr id="4" name="组合 3">
            <a:extLst>
              <a:ext uri="{FF2B5EF4-FFF2-40B4-BE49-F238E27FC236}">
                <a16:creationId xmlns:a16="http://schemas.microsoft.com/office/drawing/2014/main" id="{84BAA867-E0C3-40A0-B975-61C4B64334E0}"/>
              </a:ext>
            </a:extLst>
          </p:cNvPr>
          <p:cNvGrpSpPr/>
          <p:nvPr/>
        </p:nvGrpSpPr>
        <p:grpSpPr>
          <a:xfrm>
            <a:off x="2472451" y="1718315"/>
            <a:ext cx="7247098" cy="4452981"/>
            <a:chOff x="2472451" y="1235715"/>
            <a:chExt cx="7247098" cy="4452981"/>
          </a:xfrm>
        </p:grpSpPr>
        <p:sp>
          <p:nvSpPr>
            <p:cNvPr id="5" name="矩形: 圆角 4">
              <a:extLst>
                <a:ext uri="{FF2B5EF4-FFF2-40B4-BE49-F238E27FC236}">
                  <a16:creationId xmlns:a16="http://schemas.microsoft.com/office/drawing/2014/main" id="{800BE1C3-F1C5-4A81-A5A0-2A7284FFE514}"/>
                </a:ext>
              </a:extLst>
            </p:cNvPr>
            <p:cNvSpPr/>
            <p:nvPr/>
          </p:nvSpPr>
          <p:spPr>
            <a:xfrm>
              <a:off x="2472451" y="123571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对标注数据的进一步修正</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6" name="矩形: 圆角 5">
              <a:extLst>
                <a:ext uri="{FF2B5EF4-FFF2-40B4-BE49-F238E27FC236}">
                  <a16:creationId xmlns:a16="http://schemas.microsoft.com/office/drawing/2014/main" id="{71560BD9-C59A-4812-86F7-9ED5B9B35F53}"/>
                </a:ext>
              </a:extLst>
            </p:cNvPr>
            <p:cNvSpPr/>
            <p:nvPr/>
          </p:nvSpPr>
          <p:spPr>
            <a:xfrm>
              <a:off x="2472451" y="3722011"/>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通用血管分割模型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4965159"/>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更</a:t>
              </a:r>
              <a:r>
                <a:rPr lang="zh-CN" altLang="zh-CN" sz="2400" b="1" dirty="0">
                  <a:solidFill>
                    <a:schemeClr val="tx1"/>
                  </a:solidFill>
                  <a:latin typeface="黑体" panose="02010609060101010101" pitchFamily="49" charset="-122"/>
                  <a:ea typeface="黑体" panose="02010609060101010101" pitchFamily="49" charset="-122"/>
                </a:rPr>
                <a:t>全面</a:t>
              </a:r>
              <a:r>
                <a:rPr lang="zh-CN" altLang="en-US" sz="2400" b="1" dirty="0">
                  <a:solidFill>
                    <a:schemeClr val="tx1"/>
                  </a:solidFill>
                  <a:latin typeface="黑体" panose="02010609060101010101" pitchFamily="49" charset="-122"/>
                  <a:ea typeface="黑体" panose="02010609060101010101" pitchFamily="49" charset="-122"/>
                </a:rPr>
                <a:t>和深度的</a:t>
              </a:r>
              <a:r>
                <a:rPr lang="zh-CN" altLang="zh-CN" sz="2400" b="1" dirty="0">
                  <a:solidFill>
                    <a:schemeClr val="tx1"/>
                  </a:solidFill>
                  <a:latin typeface="黑体" panose="02010609060101010101" pitchFamily="49" charset="-122"/>
                  <a:ea typeface="黑体" panose="02010609060101010101" pitchFamily="49" charset="-122"/>
                </a:rPr>
                <a:t>血管分析方法</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7" name="矩形: 圆角 6">
              <a:extLst>
                <a:ext uri="{FF2B5EF4-FFF2-40B4-BE49-F238E27FC236}">
                  <a16:creationId xmlns:a16="http://schemas.microsoft.com/office/drawing/2014/main" id="{9C3E78F0-3F99-42C0-A8AC-33ABB8C5AF10}"/>
                </a:ext>
              </a:extLst>
            </p:cNvPr>
            <p:cNvSpPr/>
            <p:nvPr/>
          </p:nvSpPr>
          <p:spPr>
            <a:xfrm>
              <a:off x="2472451" y="2478863"/>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血管分割后处理模块</a:t>
              </a:r>
            </a:p>
          </p:txBody>
        </p:sp>
      </p:grpSp>
    </p:spTree>
    <p:custDataLst>
      <p:tags r:id="rId1"/>
    </p:custDataLst>
    <p:extLst>
      <p:ext uri="{BB962C8B-B14F-4D97-AF65-F5344CB8AC3E}">
        <p14:creationId xmlns:p14="http://schemas.microsoft.com/office/powerpoint/2010/main" val="51781282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对标注数据的进一步修正</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56</a:t>
            </a:fld>
            <a:endParaRPr lang="zh-CN" altLang="en-US" dirty="0"/>
          </a:p>
        </p:txBody>
      </p:sp>
      <p:sp>
        <p:nvSpPr>
          <p:cNvPr id="7" name="内容占位符 2">
            <a:extLst>
              <a:ext uri="{FF2B5EF4-FFF2-40B4-BE49-F238E27FC236}">
                <a16:creationId xmlns:a16="http://schemas.microsoft.com/office/drawing/2014/main" id="{ABAD3982-CD02-4164-B637-1CEB76EB1ACD}"/>
              </a:ext>
            </a:extLst>
          </p:cNvPr>
          <p:cNvSpPr txBox="1">
            <a:spLocks noChangeArrowheads="1"/>
          </p:cNvSpPr>
          <p:nvPr/>
        </p:nvSpPr>
        <p:spPr>
          <a:xfrm>
            <a:off x="838200" y="1268413"/>
            <a:ext cx="10713720" cy="510254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000" dirty="0">
                <a:latin typeface="黑体" panose="02010609060101010101" pitchFamily="49" charset="-122"/>
                <a:ea typeface="黑体" panose="02010609060101010101" pitchFamily="49" charset="-122"/>
              </a:rPr>
              <a:t>但同时，非常重要的一个点，很重要的一个</a:t>
            </a:r>
            <a:r>
              <a:rPr lang="zh-CN" altLang="en-US" sz="2000" b="1" dirty="0">
                <a:solidFill>
                  <a:srgbClr val="FF0000"/>
                </a:solidFill>
                <a:latin typeface="黑体" panose="02010609060101010101" pitchFamily="49" charset="-122"/>
                <a:ea typeface="黑体" panose="02010609060101010101" pitchFamily="49" charset="-122"/>
              </a:rPr>
              <a:t>性能瓶颈</a:t>
            </a:r>
            <a:r>
              <a:rPr lang="zh-CN" altLang="en-US" sz="2000" dirty="0">
                <a:latin typeface="黑体" panose="02010609060101010101" pitchFamily="49" charset="-122"/>
                <a:ea typeface="黑体" panose="02010609060101010101" pitchFamily="49" charset="-122"/>
              </a:rPr>
              <a:t> 数据标注（给个图，量化一下！）</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改进：</a:t>
            </a:r>
            <a:endParaRPr lang="en-US" altLang="zh-CN" sz="2000" dirty="0">
              <a:latin typeface="黑体" panose="02010609060101010101" pitchFamily="49" charset="-122"/>
              <a:ea typeface="黑体" panose="02010609060101010101" pitchFamily="49" charset="-122"/>
            </a:endParaRPr>
          </a:p>
          <a:p>
            <a:pPr lvl="1">
              <a:defRPr/>
            </a:pPr>
            <a:r>
              <a:rPr lang="zh-CN" altLang="en-US" sz="2000" dirty="0">
                <a:latin typeface="黑体" panose="02010609060101010101" pitchFamily="49" charset="-122"/>
                <a:ea typeface="黑体" panose="02010609060101010101" pitchFamily="49" charset="-122"/>
              </a:rPr>
              <a:t>在原始分辨率，</a:t>
            </a:r>
            <a:r>
              <a:rPr lang="en-US" altLang="zh-CN" sz="2000" dirty="0">
                <a:latin typeface="黑体" panose="02010609060101010101" pitchFamily="49" charset="-122"/>
                <a:ea typeface="黑体" panose="02010609060101010101" pitchFamily="49" charset="-122"/>
              </a:rPr>
              <a:t>0.35x0.35x1</a:t>
            </a:r>
            <a:r>
              <a:rPr lang="en-US" altLang="zh-CN" sz="2000" dirty="0">
                <a:latin typeface="Arial" panose="020B0604020202020204" pitchFamily="34" charset="0"/>
                <a:ea typeface="黑体" panose="02010609060101010101" pitchFamily="49" charset="-122"/>
                <a:cs typeface="Arial" panose="020B0604020202020204" pitchFamily="34" charset="0"/>
              </a:rPr>
              <a:t>μ</a:t>
            </a:r>
            <a:r>
              <a:rPr lang="en-US" altLang="zh-CN" sz="2000" dirty="0">
                <a:latin typeface="黑体" panose="02010609060101010101" pitchFamily="49" charset="-122"/>
                <a:ea typeface="黑体" panose="02010609060101010101" pitchFamily="49" charset="-122"/>
              </a:rPr>
              <a:t>m</a:t>
            </a:r>
            <a:r>
              <a:rPr lang="zh-CN" altLang="en-US" sz="2000" dirty="0">
                <a:latin typeface="黑体" panose="02010609060101010101" pitchFamily="49" charset="-122"/>
                <a:ea typeface="黑体" panose="02010609060101010101" pitchFamily="49" charset="-122"/>
              </a:rPr>
              <a:t>上标注</a:t>
            </a:r>
            <a:endParaRPr lang="en-US" altLang="zh-CN" sz="2000" dirty="0">
              <a:latin typeface="黑体" panose="02010609060101010101" pitchFamily="49" charset="-122"/>
              <a:ea typeface="黑体" panose="02010609060101010101" pitchFamily="49" charset="-122"/>
            </a:endParaRPr>
          </a:p>
          <a:p>
            <a:pPr lvl="1">
              <a:defRPr/>
            </a:pPr>
            <a:r>
              <a:rPr lang="en-US" altLang="zh-CN" sz="2000" dirty="0">
                <a:latin typeface="黑体" panose="02010609060101010101" pitchFamily="49" charset="-122"/>
                <a:ea typeface="黑体" panose="02010609060101010101" pitchFamily="49" charset="-122"/>
              </a:rPr>
              <a:t>……</a:t>
            </a:r>
          </a:p>
        </p:txBody>
      </p:sp>
      <p:sp>
        <p:nvSpPr>
          <p:cNvPr id="5" name="文本框 4">
            <a:extLst>
              <a:ext uri="{FF2B5EF4-FFF2-40B4-BE49-F238E27FC236}">
                <a16:creationId xmlns:a16="http://schemas.microsoft.com/office/drawing/2014/main" id="{67ED5C64-AEFD-4D3A-840B-4DB58C4C8DB3}"/>
              </a:ext>
            </a:extLst>
          </p:cNvPr>
          <p:cNvSpPr txBox="1"/>
          <p:nvPr/>
        </p:nvSpPr>
        <p:spPr>
          <a:xfrm>
            <a:off x="8109881" y="5583858"/>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85213859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血管边缘后处理模块</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57</a:t>
            </a:fld>
            <a:endParaRPr lang="zh-CN" altLang="en-US" dirty="0"/>
          </a:p>
        </p:txBody>
      </p:sp>
      <p:sp>
        <p:nvSpPr>
          <p:cNvPr id="7" name="内容占位符 2">
            <a:extLst>
              <a:ext uri="{FF2B5EF4-FFF2-40B4-BE49-F238E27FC236}">
                <a16:creationId xmlns:a16="http://schemas.microsoft.com/office/drawing/2014/main" id="{ABAD3982-CD02-4164-B637-1CEB76EB1ACD}"/>
              </a:ext>
            </a:extLst>
          </p:cNvPr>
          <p:cNvSpPr txBox="1">
            <a:spLocks noChangeArrowheads="1"/>
          </p:cNvSpPr>
          <p:nvPr/>
        </p:nvSpPr>
        <p:spPr>
          <a:xfrm>
            <a:off x="838200" y="1268413"/>
            <a:ext cx="10713720" cy="510254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zh-CN" sz="2000" dirty="0">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88783B0B-2493-4700-A7B9-6F82B487E498}"/>
              </a:ext>
            </a:extLst>
          </p:cNvPr>
          <p:cNvSpPr txBox="1"/>
          <p:nvPr/>
        </p:nvSpPr>
        <p:spPr>
          <a:xfrm>
            <a:off x="2937163" y="1780233"/>
            <a:ext cx="717178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工业界图像边界后处理模块用的是什么方法？</a:t>
            </a:r>
          </a:p>
        </p:txBody>
      </p:sp>
      <p:sp>
        <p:nvSpPr>
          <p:cNvPr id="6" name="文本框 5">
            <a:extLst>
              <a:ext uri="{FF2B5EF4-FFF2-40B4-BE49-F238E27FC236}">
                <a16:creationId xmlns:a16="http://schemas.microsoft.com/office/drawing/2014/main" id="{B36DF402-9CA1-48D5-8892-B121AE1543B5}"/>
              </a:ext>
            </a:extLst>
          </p:cNvPr>
          <p:cNvSpPr txBox="1"/>
          <p:nvPr/>
        </p:nvSpPr>
        <p:spPr>
          <a:xfrm>
            <a:off x="8109881" y="5583858"/>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80466416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通用血管分割模块</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58</a:t>
            </a:fld>
            <a:endParaRPr lang="zh-CN" altLang="en-US" dirty="0"/>
          </a:p>
        </p:txBody>
      </p:sp>
      <p:sp>
        <p:nvSpPr>
          <p:cNvPr id="7" name="内容占位符 2">
            <a:extLst>
              <a:ext uri="{FF2B5EF4-FFF2-40B4-BE49-F238E27FC236}">
                <a16:creationId xmlns:a16="http://schemas.microsoft.com/office/drawing/2014/main" id="{ABAD3982-CD02-4164-B637-1CEB76EB1ACD}"/>
              </a:ext>
            </a:extLst>
          </p:cNvPr>
          <p:cNvSpPr txBox="1">
            <a:spLocks noChangeArrowheads="1"/>
          </p:cNvSpPr>
          <p:nvPr/>
        </p:nvSpPr>
        <p:spPr>
          <a:xfrm>
            <a:off x="838200" y="1268413"/>
            <a:ext cx="10713720" cy="510254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zh-CN" sz="2000" dirty="0">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88783B0B-2493-4700-A7B9-6F82B487E498}"/>
              </a:ext>
            </a:extLst>
          </p:cNvPr>
          <p:cNvSpPr txBox="1"/>
          <p:nvPr/>
        </p:nvSpPr>
        <p:spPr>
          <a:xfrm>
            <a:off x="1267675" y="2500669"/>
            <a:ext cx="1184579"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冰冻切片</a:t>
            </a:r>
          </a:p>
        </p:txBody>
      </p:sp>
      <p:sp>
        <p:nvSpPr>
          <p:cNvPr id="6" name="文本框 5">
            <a:extLst>
              <a:ext uri="{FF2B5EF4-FFF2-40B4-BE49-F238E27FC236}">
                <a16:creationId xmlns:a16="http://schemas.microsoft.com/office/drawing/2014/main" id="{B36DF402-9CA1-48D5-8892-B121AE1543B5}"/>
              </a:ext>
            </a:extLst>
          </p:cNvPr>
          <p:cNvSpPr txBox="1"/>
          <p:nvPr/>
        </p:nvSpPr>
        <p:spPr>
          <a:xfrm>
            <a:off x="9987172" y="5673105"/>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872F9E72-9B1F-4E90-8391-7E4E6CCA7FE5}"/>
              </a:ext>
            </a:extLst>
          </p:cNvPr>
          <p:cNvSpPr txBox="1"/>
          <p:nvPr/>
        </p:nvSpPr>
        <p:spPr>
          <a:xfrm>
            <a:off x="2289440" y="1699875"/>
            <a:ext cx="841688"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MOST</a:t>
            </a:r>
            <a:endParaRPr lang="zh-CN" altLang="en-US"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EA63DBAF-E018-4B46-AA09-29D5787EE2F6}"/>
              </a:ext>
            </a:extLst>
          </p:cNvPr>
          <p:cNvSpPr txBox="1"/>
          <p:nvPr/>
        </p:nvSpPr>
        <p:spPr>
          <a:xfrm>
            <a:off x="3740680" y="1443566"/>
            <a:ext cx="841688" cy="369332"/>
          </a:xfrm>
          <a:prstGeom prst="rect">
            <a:avLst/>
          </a:prstGeom>
          <a:noFill/>
        </p:spPr>
        <p:txBody>
          <a:bodyPr wrap="square" rtlCol="0">
            <a:spAutoFit/>
          </a:bodyPr>
          <a:lstStyle/>
          <a:p>
            <a:r>
              <a:rPr lang="en-US" altLang="zh-CN" dirty="0" err="1">
                <a:latin typeface="黑体" panose="02010609060101010101" pitchFamily="49" charset="-122"/>
                <a:ea typeface="黑体" panose="02010609060101010101" pitchFamily="49" charset="-122"/>
              </a:rPr>
              <a:t>fMOST</a:t>
            </a:r>
            <a:endParaRPr lang="zh-CN" altLang="en-US" dirty="0">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86B13F27-21E9-462E-8874-AFB55F8B0CCB}"/>
              </a:ext>
            </a:extLst>
          </p:cNvPr>
          <p:cNvSpPr txBox="1"/>
          <p:nvPr/>
        </p:nvSpPr>
        <p:spPr>
          <a:xfrm>
            <a:off x="5191919" y="1158963"/>
            <a:ext cx="1201953"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HD-</a:t>
            </a:r>
            <a:r>
              <a:rPr lang="en-US" altLang="zh-CN" dirty="0" err="1">
                <a:latin typeface="黑体" panose="02010609060101010101" pitchFamily="49" charset="-122"/>
                <a:ea typeface="黑体" panose="02010609060101010101" pitchFamily="49" charset="-122"/>
              </a:rPr>
              <a:t>fMOST</a:t>
            </a:r>
            <a:endParaRPr lang="zh-CN" altLang="en-US"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96F3D63D-6B56-4C5B-8DE6-D2ABBCA131F9}"/>
              </a:ext>
            </a:extLst>
          </p:cNvPr>
          <p:cNvSpPr txBox="1"/>
          <p:nvPr/>
        </p:nvSpPr>
        <p:spPr>
          <a:xfrm>
            <a:off x="6865190" y="1528295"/>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肝脏</a:t>
            </a:r>
          </a:p>
        </p:txBody>
      </p:sp>
      <p:sp>
        <p:nvSpPr>
          <p:cNvPr id="12" name="文本框 11">
            <a:extLst>
              <a:ext uri="{FF2B5EF4-FFF2-40B4-BE49-F238E27FC236}">
                <a16:creationId xmlns:a16="http://schemas.microsoft.com/office/drawing/2014/main" id="{DF037A03-47BF-43CE-94F2-D02A8ABF8B69}"/>
              </a:ext>
            </a:extLst>
          </p:cNvPr>
          <p:cNvSpPr txBox="1"/>
          <p:nvPr/>
        </p:nvSpPr>
        <p:spPr>
          <a:xfrm>
            <a:off x="6771745" y="2188265"/>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肾脏</a:t>
            </a:r>
          </a:p>
        </p:txBody>
      </p:sp>
      <p:sp>
        <p:nvSpPr>
          <p:cNvPr id="13" name="文本框 12">
            <a:extLst>
              <a:ext uri="{FF2B5EF4-FFF2-40B4-BE49-F238E27FC236}">
                <a16:creationId xmlns:a16="http://schemas.microsoft.com/office/drawing/2014/main" id="{A344FB53-3696-4B30-B207-4E1DD5BFE6B7}"/>
              </a:ext>
            </a:extLst>
          </p:cNvPr>
          <p:cNvSpPr txBox="1"/>
          <p:nvPr/>
        </p:nvSpPr>
        <p:spPr>
          <a:xfrm>
            <a:off x="6771745" y="2912166"/>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脾脏</a:t>
            </a:r>
          </a:p>
        </p:txBody>
      </p:sp>
      <p:sp>
        <p:nvSpPr>
          <p:cNvPr id="14" name="文本框 13">
            <a:extLst>
              <a:ext uri="{FF2B5EF4-FFF2-40B4-BE49-F238E27FC236}">
                <a16:creationId xmlns:a16="http://schemas.microsoft.com/office/drawing/2014/main" id="{1F5C519F-B35F-4258-83BC-DA5E5E10F246}"/>
              </a:ext>
            </a:extLst>
          </p:cNvPr>
          <p:cNvSpPr txBox="1"/>
          <p:nvPr/>
        </p:nvSpPr>
        <p:spPr>
          <a:xfrm>
            <a:off x="6771744" y="3635018"/>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眼球</a:t>
            </a:r>
          </a:p>
        </p:txBody>
      </p:sp>
      <p:sp>
        <p:nvSpPr>
          <p:cNvPr id="15" name="文本框 14">
            <a:extLst>
              <a:ext uri="{FF2B5EF4-FFF2-40B4-BE49-F238E27FC236}">
                <a16:creationId xmlns:a16="http://schemas.microsoft.com/office/drawing/2014/main" id="{6ACCEC9F-AE47-4478-AD86-1223EEEEE6D7}"/>
              </a:ext>
            </a:extLst>
          </p:cNvPr>
          <p:cNvSpPr txBox="1"/>
          <p:nvPr/>
        </p:nvSpPr>
        <p:spPr>
          <a:xfrm>
            <a:off x="10604073" y="2330240"/>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糖尿病</a:t>
            </a:r>
          </a:p>
        </p:txBody>
      </p:sp>
      <p:sp>
        <p:nvSpPr>
          <p:cNvPr id="16" name="文本框 15">
            <a:extLst>
              <a:ext uri="{FF2B5EF4-FFF2-40B4-BE49-F238E27FC236}">
                <a16:creationId xmlns:a16="http://schemas.microsoft.com/office/drawing/2014/main" id="{D186FA00-FFE9-408B-B7CB-247FE7E8ABED}"/>
              </a:ext>
            </a:extLst>
          </p:cNvPr>
          <p:cNvSpPr txBox="1"/>
          <p:nvPr/>
        </p:nvSpPr>
        <p:spPr>
          <a:xfrm>
            <a:off x="10604073" y="3007960"/>
            <a:ext cx="1201953"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AD</a:t>
            </a:r>
            <a:endParaRPr lang="zh-CN" altLang="en-US"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5A966DF3-FE6F-427D-8EBA-011A5BBCD30E}"/>
              </a:ext>
            </a:extLst>
          </p:cNvPr>
          <p:cNvSpPr txBox="1"/>
          <p:nvPr/>
        </p:nvSpPr>
        <p:spPr>
          <a:xfrm>
            <a:off x="10604073" y="3738632"/>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中风</a:t>
            </a:r>
          </a:p>
        </p:txBody>
      </p:sp>
      <p:sp>
        <p:nvSpPr>
          <p:cNvPr id="18" name="文本框 17">
            <a:extLst>
              <a:ext uri="{FF2B5EF4-FFF2-40B4-BE49-F238E27FC236}">
                <a16:creationId xmlns:a16="http://schemas.microsoft.com/office/drawing/2014/main" id="{12E0BE10-90CC-4B8B-A53C-3909DCADBB07}"/>
              </a:ext>
            </a:extLst>
          </p:cNvPr>
          <p:cNvSpPr txBox="1"/>
          <p:nvPr/>
        </p:nvSpPr>
        <p:spPr>
          <a:xfrm>
            <a:off x="6688617" y="4300404"/>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骨骼</a:t>
            </a:r>
          </a:p>
        </p:txBody>
      </p:sp>
      <p:sp>
        <p:nvSpPr>
          <p:cNvPr id="19" name="文本框 18">
            <a:extLst>
              <a:ext uri="{FF2B5EF4-FFF2-40B4-BE49-F238E27FC236}">
                <a16:creationId xmlns:a16="http://schemas.microsoft.com/office/drawing/2014/main" id="{7714AE16-E19E-4244-9148-7F0CD87B34E7}"/>
              </a:ext>
            </a:extLst>
          </p:cNvPr>
          <p:cNvSpPr txBox="1"/>
          <p:nvPr/>
        </p:nvSpPr>
        <p:spPr>
          <a:xfrm>
            <a:off x="3399677" y="2416574"/>
            <a:ext cx="841688"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TDI</a:t>
            </a:r>
            <a:endParaRPr lang="zh-CN" altLang="en-US" dirty="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7FFA16C4-BEA8-4D81-94BD-9BEE52894076}"/>
              </a:ext>
            </a:extLst>
          </p:cNvPr>
          <p:cNvSpPr txBox="1"/>
          <p:nvPr/>
        </p:nvSpPr>
        <p:spPr>
          <a:xfrm>
            <a:off x="3056659" y="3268579"/>
            <a:ext cx="684021" cy="369332"/>
          </a:xfrm>
          <a:prstGeom prst="rect">
            <a:avLst/>
          </a:prstGeom>
          <a:noFill/>
        </p:spPr>
        <p:txBody>
          <a:bodyPr wrap="square">
            <a:spAutoFit/>
          </a:bodyPr>
          <a:lstStyle/>
          <a:p>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SIM</a:t>
            </a:r>
            <a:endParaRPr lang="zh-CN" altLang="en-US" dirty="0"/>
          </a:p>
        </p:txBody>
      </p:sp>
      <p:sp>
        <p:nvSpPr>
          <p:cNvPr id="22" name="文本框 21">
            <a:extLst>
              <a:ext uri="{FF2B5EF4-FFF2-40B4-BE49-F238E27FC236}">
                <a16:creationId xmlns:a16="http://schemas.microsoft.com/office/drawing/2014/main" id="{77032F21-F017-4DFC-8B97-64A121697F84}"/>
              </a:ext>
            </a:extLst>
          </p:cNvPr>
          <p:cNvSpPr txBox="1"/>
          <p:nvPr/>
        </p:nvSpPr>
        <p:spPr>
          <a:xfrm>
            <a:off x="749004" y="5800825"/>
            <a:ext cx="8885830" cy="954107"/>
          </a:xfrm>
          <a:prstGeom prst="rect">
            <a:avLst/>
          </a:prstGeom>
          <a:noFill/>
        </p:spPr>
        <p:txBody>
          <a:bodyPr wrap="none" rtlCol="0">
            <a:spAutoFit/>
          </a:bodyPr>
          <a:lstStyle/>
          <a:p>
            <a:pPr algn="ctr"/>
            <a:r>
              <a:rPr lang="en-US" altLang="zh-CN" sz="2800" b="1" u="sng" dirty="0">
                <a:solidFill>
                  <a:srgbClr val="FF0000"/>
                </a:solidFill>
                <a:latin typeface="Arial" panose="020B0604020202020204" pitchFamily="34" charset="0"/>
                <a:cs typeface="Arial" panose="020B0604020202020204" pitchFamily="34" charset="0"/>
              </a:rPr>
              <a:t>ALL SOLVE IN A MODEL</a:t>
            </a:r>
            <a:r>
              <a:rPr lang="zh-CN" altLang="en-US" sz="2800" b="1" u="sng" dirty="0">
                <a:solidFill>
                  <a:srgbClr val="FF0000"/>
                </a:solidFill>
                <a:latin typeface="Arial" panose="020B0604020202020204" pitchFamily="34" charset="0"/>
                <a:cs typeface="Arial" panose="020B0604020202020204" pitchFamily="34" charset="0"/>
              </a:rPr>
              <a:t> </a:t>
            </a:r>
            <a:r>
              <a:rPr lang="en-US" altLang="zh-CN" sz="2800" b="1" u="sng" dirty="0">
                <a:solidFill>
                  <a:srgbClr val="FF0000"/>
                </a:solidFill>
                <a:latin typeface="Arial" panose="020B0604020202020204" pitchFamily="34" charset="0"/>
                <a:cs typeface="Arial" panose="020B0604020202020204" pitchFamily="34" charset="0"/>
              </a:rPr>
              <a:t>With</a:t>
            </a:r>
            <a:r>
              <a:rPr lang="zh-CN" altLang="en-US" sz="2800" b="1" u="sng" dirty="0">
                <a:solidFill>
                  <a:srgbClr val="FF0000"/>
                </a:solidFill>
                <a:latin typeface="Arial" panose="020B0604020202020204" pitchFamily="34" charset="0"/>
                <a:cs typeface="Arial" panose="020B0604020202020204" pitchFamily="34" charset="0"/>
              </a:rPr>
              <a:t> </a:t>
            </a:r>
            <a:r>
              <a:rPr lang="en-US" altLang="zh-CN" sz="2800" b="1" u="sng" dirty="0">
                <a:solidFill>
                  <a:srgbClr val="FF0000"/>
                </a:solidFill>
                <a:latin typeface="Arial" panose="020B0604020202020204" pitchFamily="34" charset="0"/>
                <a:cs typeface="Arial" panose="020B0604020202020204" pitchFamily="34" charset="0"/>
              </a:rPr>
              <a:t>SIMILAR Technology</a:t>
            </a:r>
          </a:p>
          <a:p>
            <a:pPr algn="ctr"/>
            <a:r>
              <a:rPr lang="en-US" altLang="zh-CN" sz="2800" b="1" u="sng" dirty="0">
                <a:solidFill>
                  <a:srgbClr val="FF0000"/>
                </a:solidFill>
                <a:latin typeface="Arial" panose="020B0604020202020204" pitchFamily="34" charset="0"/>
                <a:cs typeface="Arial" panose="020B0604020202020204" pitchFamily="34" charset="0"/>
              </a:rPr>
              <a:t>100 times Data, 1 times Time</a:t>
            </a:r>
            <a:r>
              <a:rPr lang="zh-CN" altLang="en-US" sz="2800" b="1" u="sng" dirty="0">
                <a:solidFill>
                  <a:srgbClr val="FF0000"/>
                </a:solidFill>
                <a:latin typeface="Arial" panose="020B0604020202020204" pitchFamily="34" charset="0"/>
                <a:cs typeface="Arial" panose="020B0604020202020204" pitchFamily="34" charset="0"/>
              </a:rPr>
              <a:t> </a:t>
            </a:r>
            <a:endParaRPr lang="en-US" altLang="zh-CN" sz="2800" b="1" u="sng" dirty="0">
              <a:solidFill>
                <a:srgbClr val="FF0000"/>
              </a:solidFill>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FA7A1801-6E34-45F1-9538-66892730FDAE}"/>
              </a:ext>
            </a:extLst>
          </p:cNvPr>
          <p:cNvSpPr txBox="1"/>
          <p:nvPr/>
        </p:nvSpPr>
        <p:spPr>
          <a:xfrm>
            <a:off x="7698410" y="2854976"/>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肌肉</a:t>
            </a:r>
          </a:p>
        </p:txBody>
      </p:sp>
      <p:sp>
        <p:nvSpPr>
          <p:cNvPr id="24" name="文本框 23">
            <a:extLst>
              <a:ext uri="{FF2B5EF4-FFF2-40B4-BE49-F238E27FC236}">
                <a16:creationId xmlns:a16="http://schemas.microsoft.com/office/drawing/2014/main" id="{87D53FA9-D5D4-401A-98C7-750AF04A79FF}"/>
              </a:ext>
            </a:extLst>
          </p:cNvPr>
          <p:cNvSpPr txBox="1"/>
          <p:nvPr/>
        </p:nvSpPr>
        <p:spPr>
          <a:xfrm>
            <a:off x="7753827" y="3377292"/>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心脏</a:t>
            </a:r>
          </a:p>
        </p:txBody>
      </p:sp>
      <p:sp>
        <p:nvSpPr>
          <p:cNvPr id="25" name="文本框 24">
            <a:extLst>
              <a:ext uri="{FF2B5EF4-FFF2-40B4-BE49-F238E27FC236}">
                <a16:creationId xmlns:a16="http://schemas.microsoft.com/office/drawing/2014/main" id="{1F492F4D-4A28-439B-9E0A-BB29B1352519}"/>
              </a:ext>
            </a:extLst>
          </p:cNvPr>
          <p:cNvSpPr txBox="1"/>
          <p:nvPr/>
        </p:nvSpPr>
        <p:spPr>
          <a:xfrm>
            <a:off x="8067143" y="1094023"/>
            <a:ext cx="1201953" cy="369332"/>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各种包埋</a:t>
            </a:r>
          </a:p>
        </p:txBody>
      </p:sp>
      <p:sp>
        <p:nvSpPr>
          <p:cNvPr id="26" name="文本框 25">
            <a:extLst>
              <a:ext uri="{FF2B5EF4-FFF2-40B4-BE49-F238E27FC236}">
                <a16:creationId xmlns:a16="http://schemas.microsoft.com/office/drawing/2014/main" id="{F7B5EB31-B36E-4CAE-AB5D-6CDF05A734F3}"/>
              </a:ext>
            </a:extLst>
          </p:cNvPr>
          <p:cNvSpPr txBox="1"/>
          <p:nvPr/>
        </p:nvSpPr>
        <p:spPr>
          <a:xfrm>
            <a:off x="10629319" y="901338"/>
            <a:ext cx="1201953" cy="646331"/>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各种健康和疾病</a:t>
            </a:r>
          </a:p>
        </p:txBody>
      </p:sp>
      <p:sp>
        <p:nvSpPr>
          <p:cNvPr id="28" name="文本框 27">
            <a:extLst>
              <a:ext uri="{FF2B5EF4-FFF2-40B4-BE49-F238E27FC236}">
                <a16:creationId xmlns:a16="http://schemas.microsoft.com/office/drawing/2014/main" id="{198482B2-2FE0-4BF2-8228-189E83B0FB55}"/>
              </a:ext>
            </a:extLst>
          </p:cNvPr>
          <p:cNvSpPr txBox="1"/>
          <p:nvPr/>
        </p:nvSpPr>
        <p:spPr>
          <a:xfrm>
            <a:off x="8148390" y="1866282"/>
            <a:ext cx="6113318" cy="369332"/>
          </a:xfrm>
          <a:prstGeom prst="rect">
            <a:avLst/>
          </a:prstGeom>
          <a:noFill/>
        </p:spPr>
        <p:txBody>
          <a:bodyPr wrap="square">
            <a:spAutoFit/>
          </a:bodyPr>
          <a:lstStyle/>
          <a:p>
            <a:r>
              <a:rPr lang="zh-CN" altLang="en-US" dirty="0"/>
              <a:t>琼脂糖包埋</a:t>
            </a:r>
          </a:p>
        </p:txBody>
      </p:sp>
      <p:sp>
        <p:nvSpPr>
          <p:cNvPr id="30" name="文本框 29">
            <a:extLst>
              <a:ext uri="{FF2B5EF4-FFF2-40B4-BE49-F238E27FC236}">
                <a16:creationId xmlns:a16="http://schemas.microsoft.com/office/drawing/2014/main" id="{679BBE49-1335-4183-A7CC-09D20C2FA660}"/>
              </a:ext>
            </a:extLst>
          </p:cNvPr>
          <p:cNvSpPr txBox="1"/>
          <p:nvPr/>
        </p:nvSpPr>
        <p:spPr>
          <a:xfrm>
            <a:off x="8197865" y="2348327"/>
            <a:ext cx="7131626" cy="369332"/>
          </a:xfrm>
          <a:prstGeom prst="rect">
            <a:avLst/>
          </a:prstGeom>
          <a:noFill/>
        </p:spPr>
        <p:txBody>
          <a:bodyPr wrap="square">
            <a:spAutoFit/>
          </a:bodyPr>
          <a:lstStyle/>
          <a:p>
            <a:r>
              <a:rPr lang="zh-CN" altLang="en-US" dirty="0"/>
              <a:t>水凝胶包埋</a:t>
            </a:r>
          </a:p>
        </p:txBody>
      </p:sp>
      <p:sp>
        <p:nvSpPr>
          <p:cNvPr id="33" name="文本框 32">
            <a:extLst>
              <a:ext uri="{FF2B5EF4-FFF2-40B4-BE49-F238E27FC236}">
                <a16:creationId xmlns:a16="http://schemas.microsoft.com/office/drawing/2014/main" id="{851F2EC9-BDFA-40C9-A04A-915177765E71}"/>
              </a:ext>
            </a:extLst>
          </p:cNvPr>
          <p:cNvSpPr txBox="1"/>
          <p:nvPr/>
        </p:nvSpPr>
        <p:spPr>
          <a:xfrm>
            <a:off x="5191920" y="1718702"/>
            <a:ext cx="841688"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Limo</a:t>
            </a:r>
            <a:endParaRPr lang="zh-CN" altLang="en-US" dirty="0">
              <a:latin typeface="黑体" panose="02010609060101010101" pitchFamily="49" charset="-122"/>
              <a:ea typeface="黑体" panose="02010609060101010101" pitchFamily="49" charset="-122"/>
            </a:endParaRPr>
          </a:p>
        </p:txBody>
      </p:sp>
      <p:sp>
        <p:nvSpPr>
          <p:cNvPr id="34" name="文本框 33">
            <a:extLst>
              <a:ext uri="{FF2B5EF4-FFF2-40B4-BE49-F238E27FC236}">
                <a16:creationId xmlns:a16="http://schemas.microsoft.com/office/drawing/2014/main" id="{64F3813C-ABD3-441A-82A3-9BB466D421DB}"/>
              </a:ext>
            </a:extLst>
          </p:cNvPr>
          <p:cNvSpPr txBox="1"/>
          <p:nvPr/>
        </p:nvSpPr>
        <p:spPr>
          <a:xfrm>
            <a:off x="301670" y="4002733"/>
            <a:ext cx="1201953" cy="369332"/>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各种标记</a:t>
            </a:r>
          </a:p>
        </p:txBody>
      </p:sp>
      <p:sp>
        <p:nvSpPr>
          <p:cNvPr id="36" name="文本框 35">
            <a:extLst>
              <a:ext uri="{FF2B5EF4-FFF2-40B4-BE49-F238E27FC236}">
                <a16:creationId xmlns:a16="http://schemas.microsoft.com/office/drawing/2014/main" id="{2C67F62A-FA0E-46CB-BEAA-0CCBA59EEA2B}"/>
              </a:ext>
            </a:extLst>
          </p:cNvPr>
          <p:cNvSpPr txBox="1"/>
          <p:nvPr/>
        </p:nvSpPr>
        <p:spPr>
          <a:xfrm>
            <a:off x="1754295" y="3938144"/>
            <a:ext cx="8077200" cy="369332"/>
          </a:xfrm>
          <a:prstGeom prst="rect">
            <a:avLst/>
          </a:prstGeom>
          <a:noFill/>
        </p:spPr>
        <p:txBody>
          <a:bodyPr wrap="square">
            <a:spAutoFit/>
          </a:bodyPr>
          <a:lstStyle/>
          <a:p>
            <a:r>
              <a:rPr lang="zh-CN" altLang="en-US" dirty="0"/>
              <a:t>GFP</a:t>
            </a:r>
          </a:p>
        </p:txBody>
      </p:sp>
      <p:sp>
        <p:nvSpPr>
          <p:cNvPr id="38" name="文本框 37">
            <a:extLst>
              <a:ext uri="{FF2B5EF4-FFF2-40B4-BE49-F238E27FC236}">
                <a16:creationId xmlns:a16="http://schemas.microsoft.com/office/drawing/2014/main" id="{E05D780E-05F1-4D04-94EA-D60B9271B152}"/>
              </a:ext>
            </a:extLst>
          </p:cNvPr>
          <p:cNvSpPr txBox="1"/>
          <p:nvPr/>
        </p:nvSpPr>
        <p:spPr>
          <a:xfrm>
            <a:off x="2452254" y="3753478"/>
            <a:ext cx="8077200" cy="369332"/>
          </a:xfrm>
          <a:prstGeom prst="rect">
            <a:avLst/>
          </a:prstGeom>
          <a:noFill/>
        </p:spPr>
        <p:txBody>
          <a:bodyPr wrap="square">
            <a:spAutoFit/>
          </a:bodyPr>
          <a:lstStyle/>
          <a:p>
            <a:r>
              <a:rPr lang="zh-CN" altLang="en-US" dirty="0"/>
              <a:t>tdTomoto</a:t>
            </a:r>
          </a:p>
        </p:txBody>
      </p:sp>
      <p:sp>
        <p:nvSpPr>
          <p:cNvPr id="40" name="文本框 39">
            <a:extLst>
              <a:ext uri="{FF2B5EF4-FFF2-40B4-BE49-F238E27FC236}">
                <a16:creationId xmlns:a16="http://schemas.microsoft.com/office/drawing/2014/main" id="{AB727B6B-79AB-417F-9D33-453D75FED4E1}"/>
              </a:ext>
            </a:extLst>
          </p:cNvPr>
          <p:cNvSpPr txBox="1"/>
          <p:nvPr/>
        </p:nvSpPr>
        <p:spPr>
          <a:xfrm>
            <a:off x="2402377" y="4106959"/>
            <a:ext cx="8077200" cy="369332"/>
          </a:xfrm>
          <a:prstGeom prst="rect">
            <a:avLst/>
          </a:prstGeom>
          <a:noFill/>
        </p:spPr>
        <p:txBody>
          <a:bodyPr wrap="square">
            <a:spAutoFit/>
          </a:bodyPr>
          <a:lstStyle/>
          <a:p>
            <a:r>
              <a:rPr lang="zh-CN" altLang="en-US" dirty="0"/>
              <a:t>Lectin</a:t>
            </a:r>
          </a:p>
        </p:txBody>
      </p:sp>
      <p:sp>
        <p:nvSpPr>
          <p:cNvPr id="42" name="文本框 41">
            <a:extLst>
              <a:ext uri="{FF2B5EF4-FFF2-40B4-BE49-F238E27FC236}">
                <a16:creationId xmlns:a16="http://schemas.microsoft.com/office/drawing/2014/main" id="{71A58019-7248-4930-A6A6-5F9DA7FA3918}"/>
              </a:ext>
            </a:extLst>
          </p:cNvPr>
          <p:cNvSpPr txBox="1"/>
          <p:nvPr/>
        </p:nvSpPr>
        <p:spPr>
          <a:xfrm>
            <a:off x="1574164" y="4924202"/>
            <a:ext cx="878090" cy="369332"/>
          </a:xfrm>
          <a:prstGeom prst="rect">
            <a:avLst/>
          </a:prstGeom>
          <a:noFill/>
        </p:spPr>
        <p:txBody>
          <a:bodyPr wrap="square">
            <a:spAutoFit/>
          </a:bodyPr>
          <a:lstStyle/>
          <a:p>
            <a:r>
              <a:rPr lang="zh-CN" altLang="en-US" dirty="0"/>
              <a:t>转基因</a:t>
            </a:r>
          </a:p>
        </p:txBody>
      </p:sp>
      <p:sp>
        <p:nvSpPr>
          <p:cNvPr id="43" name="文本框 42">
            <a:extLst>
              <a:ext uri="{FF2B5EF4-FFF2-40B4-BE49-F238E27FC236}">
                <a16:creationId xmlns:a16="http://schemas.microsoft.com/office/drawing/2014/main" id="{5BF072FF-913A-40B4-B6AE-E4A11D7BDE6B}"/>
              </a:ext>
            </a:extLst>
          </p:cNvPr>
          <p:cNvSpPr txBox="1"/>
          <p:nvPr/>
        </p:nvSpPr>
        <p:spPr>
          <a:xfrm>
            <a:off x="2692083" y="5134025"/>
            <a:ext cx="878090" cy="369332"/>
          </a:xfrm>
          <a:prstGeom prst="rect">
            <a:avLst/>
          </a:prstGeom>
          <a:noFill/>
        </p:spPr>
        <p:txBody>
          <a:bodyPr wrap="square">
            <a:spAutoFit/>
          </a:bodyPr>
          <a:lstStyle/>
          <a:p>
            <a:r>
              <a:rPr lang="zh-CN" altLang="en-US" dirty="0"/>
              <a:t>灌注</a:t>
            </a:r>
          </a:p>
        </p:txBody>
      </p:sp>
      <p:sp>
        <p:nvSpPr>
          <p:cNvPr id="44" name="文本框 43">
            <a:extLst>
              <a:ext uri="{FF2B5EF4-FFF2-40B4-BE49-F238E27FC236}">
                <a16:creationId xmlns:a16="http://schemas.microsoft.com/office/drawing/2014/main" id="{D3DA33FA-5B0A-43DC-B8C1-EAC4BDC4FC01}"/>
              </a:ext>
            </a:extLst>
          </p:cNvPr>
          <p:cNvSpPr txBox="1"/>
          <p:nvPr/>
        </p:nvSpPr>
        <p:spPr>
          <a:xfrm>
            <a:off x="4069135" y="4654884"/>
            <a:ext cx="1201953" cy="369332"/>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各种鼠龄</a:t>
            </a:r>
          </a:p>
        </p:txBody>
      </p:sp>
      <p:sp>
        <p:nvSpPr>
          <p:cNvPr id="45" name="文本框 44">
            <a:extLst>
              <a:ext uri="{FF2B5EF4-FFF2-40B4-BE49-F238E27FC236}">
                <a16:creationId xmlns:a16="http://schemas.microsoft.com/office/drawing/2014/main" id="{C35D3F5B-6091-4309-BC8D-1306EAA08572}"/>
              </a:ext>
            </a:extLst>
          </p:cNvPr>
          <p:cNvSpPr txBox="1"/>
          <p:nvPr/>
        </p:nvSpPr>
        <p:spPr>
          <a:xfrm>
            <a:off x="7097433" y="745688"/>
            <a:ext cx="1201953" cy="369332"/>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各种器官</a:t>
            </a:r>
          </a:p>
        </p:txBody>
      </p:sp>
      <p:sp>
        <p:nvSpPr>
          <p:cNvPr id="46" name="文本框 45">
            <a:extLst>
              <a:ext uri="{FF2B5EF4-FFF2-40B4-BE49-F238E27FC236}">
                <a16:creationId xmlns:a16="http://schemas.microsoft.com/office/drawing/2014/main" id="{045179E3-BC12-40A9-A21E-F352A5C7BD45}"/>
              </a:ext>
            </a:extLst>
          </p:cNvPr>
          <p:cNvSpPr txBox="1"/>
          <p:nvPr/>
        </p:nvSpPr>
        <p:spPr>
          <a:xfrm>
            <a:off x="4822266" y="526386"/>
            <a:ext cx="1201953" cy="369332"/>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各种成像</a:t>
            </a:r>
          </a:p>
        </p:txBody>
      </p:sp>
    </p:spTree>
    <p:custDataLst>
      <p:tags r:id="rId1"/>
    </p:custDataLst>
    <p:extLst>
      <p:ext uri="{BB962C8B-B14F-4D97-AF65-F5344CB8AC3E}">
        <p14:creationId xmlns:p14="http://schemas.microsoft.com/office/powerpoint/2010/main" val="22059626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通用血管分割模块</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a:xfrm>
            <a:off x="11694405" y="6545378"/>
            <a:ext cx="428322" cy="338554"/>
          </a:xfrm>
        </p:spPr>
        <p:txBody>
          <a:bodyPr/>
          <a:lstStyle/>
          <a:p>
            <a:fld id="{9F26C4DD-4A95-4F81-AFEF-BB17C8CA0BCE}" type="slidenum">
              <a:rPr lang="zh-CN" altLang="en-US" smtClean="0"/>
              <a:pPr/>
              <a:t>59</a:t>
            </a:fld>
            <a:endParaRPr lang="zh-CN" altLang="en-US" dirty="0"/>
          </a:p>
        </p:txBody>
      </p:sp>
      <p:sp>
        <p:nvSpPr>
          <p:cNvPr id="6" name="文本框 5">
            <a:extLst>
              <a:ext uri="{FF2B5EF4-FFF2-40B4-BE49-F238E27FC236}">
                <a16:creationId xmlns:a16="http://schemas.microsoft.com/office/drawing/2014/main" id="{B36DF402-9CA1-48D5-8892-B121AE1543B5}"/>
              </a:ext>
            </a:extLst>
          </p:cNvPr>
          <p:cNvSpPr txBox="1"/>
          <p:nvPr/>
        </p:nvSpPr>
        <p:spPr>
          <a:xfrm>
            <a:off x="10525458" y="5025011"/>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D2DD963-D51B-4599-9CF5-E138C96CA153}"/>
              </a:ext>
            </a:extLst>
          </p:cNvPr>
          <p:cNvSpPr txBox="1"/>
          <p:nvPr/>
        </p:nvSpPr>
        <p:spPr>
          <a:xfrm>
            <a:off x="1842674" y="1359585"/>
            <a:ext cx="7636449" cy="2677656"/>
          </a:xfrm>
          <a:prstGeom prst="rect">
            <a:avLst/>
          </a:prstGeom>
          <a:noFill/>
        </p:spPr>
        <p:txBody>
          <a:bodyPr wrap="none" rtlCol="0">
            <a:spAutoFit/>
          </a:bodyPr>
          <a:lstStyle/>
          <a:p>
            <a:pPr algn="ctr"/>
            <a:r>
              <a:rPr lang="en-US" altLang="zh-CN" sz="2800" b="1" u="sng" dirty="0">
                <a:solidFill>
                  <a:srgbClr val="FF0000"/>
                </a:solidFill>
                <a:latin typeface="Arial" panose="020B0604020202020204" pitchFamily="34" charset="0"/>
                <a:cs typeface="Arial" panose="020B0604020202020204" pitchFamily="34" charset="0"/>
              </a:rPr>
              <a:t>Similar Characteristic</a:t>
            </a:r>
            <a:r>
              <a:rPr lang="zh-CN" altLang="en-US" sz="2800" b="1" u="sng" dirty="0">
                <a:solidFill>
                  <a:srgbClr val="FF0000"/>
                </a:solidFill>
                <a:latin typeface="Arial" panose="020B0604020202020204" pitchFamily="34" charset="0"/>
                <a:cs typeface="Arial" panose="020B0604020202020204" pitchFamily="34" charset="0"/>
              </a:rPr>
              <a:t>，</a:t>
            </a:r>
            <a:r>
              <a:rPr lang="en-US" altLang="zh-CN" sz="2800" b="1" u="sng" dirty="0">
                <a:solidFill>
                  <a:srgbClr val="FF0000"/>
                </a:solidFill>
                <a:latin typeface="Arial" panose="020B0604020202020204" pitchFamily="34" charset="0"/>
                <a:cs typeface="Arial" panose="020B0604020202020204" pitchFamily="34" charset="0"/>
              </a:rPr>
              <a:t>Less Train Data</a:t>
            </a:r>
            <a:r>
              <a:rPr lang="zh-CN" altLang="en-US" sz="2800" b="1" u="sng" dirty="0">
                <a:solidFill>
                  <a:srgbClr val="FF0000"/>
                </a:solidFill>
                <a:latin typeface="Arial" panose="020B0604020202020204" pitchFamily="34" charset="0"/>
                <a:cs typeface="Arial" panose="020B0604020202020204" pitchFamily="34" charset="0"/>
              </a:rPr>
              <a:t> </a:t>
            </a:r>
            <a:r>
              <a:rPr lang="en-US" altLang="zh-CN" sz="2800" b="1" u="sng" dirty="0">
                <a:solidFill>
                  <a:srgbClr val="FF0000"/>
                </a:solidFill>
                <a:latin typeface="Arial" panose="020B0604020202020204" pitchFamily="34" charset="0"/>
                <a:cs typeface="Arial" panose="020B0604020202020204" pitchFamily="34" charset="0"/>
              </a:rPr>
              <a:t>add</a:t>
            </a:r>
          </a:p>
          <a:p>
            <a:pPr algn="ctr"/>
            <a:endParaRPr lang="en-US" altLang="zh-CN" sz="2800" b="1" u="sng" dirty="0">
              <a:solidFill>
                <a:srgbClr val="FF0000"/>
              </a:solidFill>
              <a:latin typeface="Arial" panose="020B0604020202020204" pitchFamily="34" charset="0"/>
              <a:cs typeface="Arial" panose="020B0604020202020204" pitchFamily="34" charset="0"/>
            </a:endParaRPr>
          </a:p>
          <a:p>
            <a:pPr algn="ctr"/>
            <a:r>
              <a:rPr lang="en-US" altLang="zh-CN" sz="2800" b="1" u="sng" dirty="0">
                <a:solidFill>
                  <a:srgbClr val="FF0000"/>
                </a:solidFill>
                <a:latin typeface="Arial" panose="020B0604020202020204" pitchFamily="34" charset="0"/>
                <a:cs typeface="Arial" panose="020B0604020202020204" pitchFamily="34" charset="0"/>
              </a:rPr>
              <a:t>A Large Similar Characteristic Network</a:t>
            </a:r>
          </a:p>
          <a:p>
            <a:pPr algn="ctr"/>
            <a:endParaRPr lang="en-US" altLang="zh-CN" sz="2800" b="1" u="sng" dirty="0">
              <a:solidFill>
                <a:srgbClr val="FF0000"/>
              </a:solidFill>
              <a:latin typeface="Arial" panose="020B0604020202020204" pitchFamily="34" charset="0"/>
              <a:cs typeface="Arial" panose="020B0604020202020204" pitchFamily="34" charset="0"/>
            </a:endParaRPr>
          </a:p>
          <a:p>
            <a:pPr algn="ctr"/>
            <a:r>
              <a:rPr lang="en-US" altLang="zh-CN" sz="2800" b="1" u="sng" dirty="0">
                <a:solidFill>
                  <a:srgbClr val="FF0000"/>
                </a:solidFill>
                <a:latin typeface="Arial" panose="020B0604020202020204" pitchFamily="34" charset="0"/>
                <a:cs typeface="Arial" panose="020B0604020202020204" pitchFamily="34" charset="0"/>
              </a:rPr>
              <a:t>Rapid iteration and accelerated growth</a:t>
            </a:r>
          </a:p>
          <a:p>
            <a:pPr algn="ctr"/>
            <a:endParaRPr lang="en-US" altLang="zh-CN" sz="2800" b="1" u="sng" dirty="0">
              <a:solidFill>
                <a:srgbClr val="FF0000"/>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4B282987-3174-4EE3-B50F-746349874727}"/>
              </a:ext>
            </a:extLst>
          </p:cNvPr>
          <p:cNvPicPr>
            <a:picLocks noChangeAspect="1"/>
          </p:cNvPicPr>
          <p:nvPr/>
        </p:nvPicPr>
        <p:blipFill>
          <a:blip r:embed="rId4"/>
          <a:stretch>
            <a:fillRect/>
          </a:stretch>
        </p:blipFill>
        <p:spPr>
          <a:xfrm>
            <a:off x="3083952" y="3760735"/>
            <a:ext cx="5153891" cy="2897884"/>
          </a:xfrm>
          <a:prstGeom prst="rect">
            <a:avLst/>
          </a:prstGeom>
        </p:spPr>
      </p:pic>
    </p:spTree>
    <p:custDataLst>
      <p:tags r:id="rId1"/>
    </p:custDataLst>
    <p:extLst>
      <p:ext uri="{BB962C8B-B14F-4D97-AF65-F5344CB8AC3E}">
        <p14:creationId xmlns:p14="http://schemas.microsoft.com/office/powerpoint/2010/main" val="146478843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CF6AD42-1871-4814-8229-E2495B286819}"/>
              </a:ext>
            </a:extLst>
          </p:cNvPr>
          <p:cNvSpPr>
            <a:spLocks noGrp="1"/>
          </p:cNvSpPr>
          <p:nvPr>
            <p:ph type="title"/>
          </p:nvPr>
        </p:nvSpPr>
        <p:spPr/>
        <p:txBody>
          <a:bodyPr/>
          <a:lstStyle/>
          <a:p>
            <a:r>
              <a:rPr lang="zh-CN" altLang="en-US" dirty="0">
                <a:solidFill>
                  <a:schemeClr val="accent1">
                    <a:lumMod val="75000"/>
                  </a:schemeClr>
                </a:solidFill>
                <a:sym typeface="Arial" charset="0"/>
              </a:rPr>
              <a:t>创伤</a:t>
            </a:r>
            <a:r>
              <a:rPr lang="zh-CN" altLang="en-US" dirty="0">
                <a:solidFill>
                  <a:schemeClr val="accent1">
                    <a:lumMod val="75000"/>
                  </a:schemeClr>
                </a:solidFill>
              </a:rPr>
              <a:t>性脑损伤</a:t>
            </a:r>
            <a:r>
              <a:rPr lang="zh-CN" altLang="en-US" sz="3200" b="1" dirty="0">
                <a:solidFill>
                  <a:schemeClr val="accent1">
                    <a:lumMod val="75000"/>
                  </a:schemeClr>
                </a:solidFill>
                <a:latin typeface="黑体" panose="02010609060101010101" pitchFamily="49" charset="-122"/>
                <a:ea typeface="黑体" panose="02010609060101010101" pitchFamily="49" charset="-122"/>
              </a:rPr>
              <a:t>（</a:t>
            </a:r>
            <a:r>
              <a:rPr lang="en-US" altLang="zh-CN" sz="3200" b="1" dirty="0">
                <a:solidFill>
                  <a:schemeClr val="accent1">
                    <a:lumMod val="75000"/>
                  </a:schemeClr>
                </a:solidFill>
                <a:latin typeface="Arial" panose="020B0604020202020204" pitchFamily="34" charset="0"/>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a:t>
            </a:r>
            <a:endParaRPr lang="zh-CN" altLang="en-US" dirty="0"/>
          </a:p>
        </p:txBody>
      </p:sp>
      <p:pic>
        <p:nvPicPr>
          <p:cNvPr id="15" name="图片 14" descr="Damage in different areas of the brain based on injury type">
            <a:extLst>
              <a:ext uri="{FF2B5EF4-FFF2-40B4-BE49-F238E27FC236}">
                <a16:creationId xmlns:a16="http://schemas.microsoft.com/office/drawing/2014/main" id="{34FB2750-AEBE-464C-8C92-4FE374508CBF}"/>
              </a:ext>
            </a:extLst>
          </p:cNvPr>
          <p:cNvPicPr/>
          <p:nvPr/>
        </p:nvPicPr>
        <p:blipFill rotWithShape="1">
          <a:blip r:embed="rId4">
            <a:extLst>
              <a:ext uri="{28A0092B-C50C-407E-A947-70E740481C1C}">
                <a14:useLocalDpi xmlns:a14="http://schemas.microsoft.com/office/drawing/2010/main" val="0"/>
              </a:ext>
            </a:extLst>
          </a:blip>
          <a:srcRect t="16112" b="5460"/>
          <a:stretch/>
        </p:blipFill>
        <p:spPr bwMode="auto">
          <a:xfrm>
            <a:off x="353493" y="1014336"/>
            <a:ext cx="5230294" cy="2166541"/>
          </a:xfrm>
          <a:prstGeom prst="rect">
            <a:avLst/>
          </a:prstGeom>
          <a:noFill/>
          <a:ln>
            <a:noFill/>
          </a:ln>
        </p:spPr>
      </p:pic>
      <p:sp>
        <p:nvSpPr>
          <p:cNvPr id="24" name="圆角矩形 21">
            <a:extLst>
              <a:ext uri="{FF2B5EF4-FFF2-40B4-BE49-F238E27FC236}">
                <a16:creationId xmlns:a16="http://schemas.microsoft.com/office/drawing/2014/main" id="{36F26415-7355-4F4E-8529-EC004C1DF432}"/>
              </a:ext>
            </a:extLst>
          </p:cNvPr>
          <p:cNvSpPr/>
          <p:nvPr/>
        </p:nvSpPr>
        <p:spPr>
          <a:xfrm>
            <a:off x="189976" y="3200160"/>
            <a:ext cx="5670142" cy="408623"/>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创伤性脑损伤（</a:t>
            </a:r>
            <a:r>
              <a:rPr lang="en-US" altLang="zh-CN" b="1" dirty="0">
                <a:solidFill>
                  <a:srgbClr val="1464DC"/>
                </a:solidFill>
                <a:latin typeface="Arial" panose="020B0604020202020204" pitchFamily="34" charset="0"/>
                <a:ea typeface="黑体" panose="02010609060101010101" pitchFamily="49" charset="-122"/>
                <a:cs typeface="Arial" panose="020B0604020202020204" pitchFamily="34" charset="0"/>
                <a:sym typeface="Arial" charset="0"/>
              </a:rPr>
              <a:t>TBI</a:t>
            </a:r>
            <a:r>
              <a:rPr lang="zh-CN" altLang="en-US" b="1" dirty="0">
                <a:solidFill>
                  <a:srgbClr val="1464DC"/>
                </a:solidFill>
                <a:latin typeface="黑体" panose="02010609060101010101" pitchFamily="49" charset="-122"/>
                <a:ea typeface="黑体" panose="02010609060101010101" pitchFamily="49" charset="-122"/>
                <a:sym typeface="Arial" charset="0"/>
              </a:rPr>
              <a:t>）</a:t>
            </a:r>
            <a:r>
              <a:rPr lang="zh-CN" altLang="en-US" b="1" dirty="0">
                <a:solidFill>
                  <a:schemeClr val="tx1"/>
                </a:solidFill>
                <a:latin typeface="黑体" panose="02010609060101010101" pitchFamily="49" charset="-122"/>
                <a:ea typeface="黑体" panose="02010609060101010101" pitchFamily="49" charset="-122"/>
                <a:sym typeface="Arial" charset="0"/>
              </a:rPr>
              <a:t>：由于剧烈的头部损伤而引起的</a:t>
            </a:r>
          </a:p>
        </p:txBody>
      </p:sp>
      <p:pic>
        <p:nvPicPr>
          <p:cNvPr id="2062" name="Picture 14">
            <a:extLst>
              <a:ext uri="{FF2B5EF4-FFF2-40B4-BE49-F238E27FC236}">
                <a16:creationId xmlns:a16="http://schemas.microsoft.com/office/drawing/2014/main" id="{60548FBA-1D49-42FC-9743-DDFAEABDC51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902685" y="548860"/>
            <a:ext cx="4246344" cy="2876169"/>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BA440A2E-72D4-40A9-859A-2A935339E63C}"/>
              </a:ext>
            </a:extLst>
          </p:cNvPr>
          <p:cNvSpPr txBox="1"/>
          <p:nvPr/>
        </p:nvSpPr>
        <p:spPr>
          <a:xfrm>
            <a:off x="6902684" y="3461726"/>
            <a:ext cx="4246344" cy="276999"/>
          </a:xfrm>
          <a:prstGeom prst="rect">
            <a:avLst/>
          </a:prstGeom>
          <a:noFill/>
        </p:spPr>
        <p:txBody>
          <a:bodyPr wrap="square">
            <a:spAutoFit/>
          </a:bodyPr>
          <a:lstStyle/>
          <a:p>
            <a:pPr algn="ctr"/>
            <a:r>
              <a:rPr lang="en-US" altLang="zh-CN" sz="1200" kern="100" dirty="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Shah, E. J. et al. Frontiers in Neuroscience 13, (2019).</a:t>
            </a:r>
            <a:endParaRPr lang="zh-CN" altLang="en-US" sz="1200" kern="100" dirty="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endParaRPr>
          </a:p>
        </p:txBody>
      </p:sp>
      <p:grpSp>
        <p:nvGrpSpPr>
          <p:cNvPr id="10" name="组合 9">
            <a:extLst>
              <a:ext uri="{FF2B5EF4-FFF2-40B4-BE49-F238E27FC236}">
                <a16:creationId xmlns:a16="http://schemas.microsoft.com/office/drawing/2014/main" id="{923C0D62-F4BA-41C5-8FB2-25FED525C2B6}"/>
              </a:ext>
            </a:extLst>
          </p:cNvPr>
          <p:cNvGrpSpPr/>
          <p:nvPr/>
        </p:nvGrpSpPr>
        <p:grpSpPr>
          <a:xfrm>
            <a:off x="925465" y="3920269"/>
            <a:ext cx="4384123" cy="2549360"/>
            <a:chOff x="925465" y="3920269"/>
            <a:chExt cx="4384123" cy="2549360"/>
          </a:xfrm>
        </p:grpSpPr>
        <p:pic>
          <p:nvPicPr>
            <p:cNvPr id="1026" name="Picture 2">
              <a:extLst>
                <a:ext uri="{FF2B5EF4-FFF2-40B4-BE49-F238E27FC236}">
                  <a16:creationId xmlns:a16="http://schemas.microsoft.com/office/drawing/2014/main" id="{17A18F77-28FC-475E-AB00-4364356163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9" t="-2962" r="6177" b="10342"/>
            <a:stretch/>
          </p:blipFill>
          <p:spPr bwMode="auto">
            <a:xfrm>
              <a:off x="3348060" y="3920269"/>
              <a:ext cx="1961528" cy="13131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B60852C1-1620-41D1-A608-11B1359ECA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784"/>
            <a:stretch/>
          </p:blipFill>
          <p:spPr bwMode="auto">
            <a:xfrm>
              <a:off x="1120731" y="5328868"/>
              <a:ext cx="2048090" cy="11336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28080D6-E76D-429A-986E-EF9B1FDAE1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465" y="3966508"/>
              <a:ext cx="2264251" cy="1272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What Sport Has The Most Concussions?">
              <a:extLst>
                <a:ext uri="{FF2B5EF4-FFF2-40B4-BE49-F238E27FC236}">
                  <a16:creationId xmlns:a16="http://schemas.microsoft.com/office/drawing/2014/main" id="{6C547770-8092-4EE5-98E5-54BEBD2EBCE1}"/>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b="17324"/>
            <a:stretch/>
          </p:blipFill>
          <p:spPr bwMode="auto">
            <a:xfrm>
              <a:off x="3362045" y="5396019"/>
              <a:ext cx="1947543" cy="107361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EF2DB798-D8E6-437F-B6AD-B7266308239F}"/>
                </a:ext>
              </a:extLst>
            </p:cNvPr>
            <p:cNvSpPr/>
            <p:nvPr/>
          </p:nvSpPr>
          <p:spPr>
            <a:xfrm>
              <a:off x="925465" y="3965438"/>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车祸</a:t>
              </a:r>
            </a:p>
          </p:txBody>
        </p:sp>
        <p:sp>
          <p:nvSpPr>
            <p:cNvPr id="36" name="矩形 35">
              <a:extLst>
                <a:ext uri="{FF2B5EF4-FFF2-40B4-BE49-F238E27FC236}">
                  <a16:creationId xmlns:a16="http://schemas.microsoft.com/office/drawing/2014/main" id="{B0BBC00F-1680-4B45-8AC7-248D3DB93854}"/>
                </a:ext>
              </a:extLst>
            </p:cNvPr>
            <p:cNvSpPr/>
            <p:nvPr/>
          </p:nvSpPr>
          <p:spPr>
            <a:xfrm>
              <a:off x="3359600" y="5392742"/>
              <a:ext cx="554872" cy="3140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400" dirty="0">
                  <a:latin typeface="黑体" panose="02010609060101010101" pitchFamily="49" charset="-122"/>
                  <a:ea typeface="黑体" panose="02010609060101010101" pitchFamily="49" charset="-122"/>
                </a:rPr>
                <a:t>运动</a:t>
              </a:r>
            </a:p>
          </p:txBody>
        </p:sp>
        <p:sp>
          <p:nvSpPr>
            <p:cNvPr id="39" name="矩形 38">
              <a:extLst>
                <a:ext uri="{FF2B5EF4-FFF2-40B4-BE49-F238E27FC236}">
                  <a16:creationId xmlns:a16="http://schemas.microsoft.com/office/drawing/2014/main" id="{581B3CE5-BBEC-4DF6-9C66-DF74747E60ED}"/>
                </a:ext>
              </a:extLst>
            </p:cNvPr>
            <p:cNvSpPr/>
            <p:nvPr/>
          </p:nvSpPr>
          <p:spPr>
            <a:xfrm>
              <a:off x="931595" y="5399044"/>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摔倒</a:t>
              </a:r>
            </a:p>
          </p:txBody>
        </p:sp>
        <p:sp>
          <p:nvSpPr>
            <p:cNvPr id="41" name="矩形 40">
              <a:extLst>
                <a:ext uri="{FF2B5EF4-FFF2-40B4-BE49-F238E27FC236}">
                  <a16:creationId xmlns:a16="http://schemas.microsoft.com/office/drawing/2014/main" id="{4C013816-ED32-4D7B-956C-67F7A9022240}"/>
                </a:ext>
              </a:extLst>
            </p:cNvPr>
            <p:cNvSpPr/>
            <p:nvPr/>
          </p:nvSpPr>
          <p:spPr>
            <a:xfrm>
              <a:off x="3359600" y="3965438"/>
              <a:ext cx="59049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400" dirty="0">
                  <a:latin typeface="黑体" panose="02010609060101010101" pitchFamily="49" charset="-122"/>
                  <a:ea typeface="黑体" panose="02010609060101010101" pitchFamily="49" charset="-122"/>
                </a:rPr>
                <a:t>爆炸</a:t>
              </a:r>
            </a:p>
          </p:txBody>
        </p:sp>
      </p:grpSp>
      <p:grpSp>
        <p:nvGrpSpPr>
          <p:cNvPr id="12" name="组合 11">
            <a:extLst>
              <a:ext uri="{FF2B5EF4-FFF2-40B4-BE49-F238E27FC236}">
                <a16:creationId xmlns:a16="http://schemas.microsoft.com/office/drawing/2014/main" id="{FCEFAE0B-BD6F-4689-AA1E-018E71A47901}"/>
              </a:ext>
            </a:extLst>
          </p:cNvPr>
          <p:cNvGrpSpPr/>
          <p:nvPr/>
        </p:nvGrpSpPr>
        <p:grpSpPr>
          <a:xfrm>
            <a:off x="6819724" y="3970598"/>
            <a:ext cx="4545634" cy="2546825"/>
            <a:chOff x="6842972" y="3945342"/>
            <a:chExt cx="4545634" cy="2546825"/>
          </a:xfrm>
        </p:grpSpPr>
        <p:pic>
          <p:nvPicPr>
            <p:cNvPr id="27" name="图片 26">
              <a:extLst>
                <a:ext uri="{FF2B5EF4-FFF2-40B4-BE49-F238E27FC236}">
                  <a16:creationId xmlns:a16="http://schemas.microsoft.com/office/drawing/2014/main" id="{EF4D9172-459F-4D61-909C-80D55B3CFB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42972" y="3945342"/>
              <a:ext cx="2910656" cy="2546825"/>
            </a:xfrm>
            <a:prstGeom prst="rect">
              <a:avLst/>
            </a:prstGeom>
          </p:spPr>
        </p:pic>
        <p:grpSp>
          <p:nvGrpSpPr>
            <p:cNvPr id="11" name="组合 10">
              <a:extLst>
                <a:ext uri="{FF2B5EF4-FFF2-40B4-BE49-F238E27FC236}">
                  <a16:creationId xmlns:a16="http://schemas.microsoft.com/office/drawing/2014/main" id="{BF9B198D-BD67-4CB3-8BD3-0E971E47383C}"/>
                </a:ext>
              </a:extLst>
            </p:cNvPr>
            <p:cNvGrpSpPr/>
            <p:nvPr/>
          </p:nvGrpSpPr>
          <p:grpSpPr>
            <a:xfrm>
              <a:off x="10106958" y="3945342"/>
              <a:ext cx="1281648" cy="2535248"/>
              <a:chOff x="10145704" y="3998153"/>
              <a:chExt cx="1281648" cy="2535248"/>
            </a:xfrm>
          </p:grpSpPr>
          <p:pic>
            <p:nvPicPr>
              <p:cNvPr id="26" name="Picture 8">
                <a:extLst>
                  <a:ext uri="{FF2B5EF4-FFF2-40B4-BE49-F238E27FC236}">
                    <a16:creationId xmlns:a16="http://schemas.microsoft.com/office/drawing/2014/main" id="{0E965E04-6FAE-44EA-83DE-25AC19C76C3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514" r="6374" b="15156"/>
              <a:stretch/>
            </p:blipFill>
            <p:spPr bwMode="auto">
              <a:xfrm>
                <a:off x="10162165" y="5401978"/>
                <a:ext cx="1265187" cy="113142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AB3FAB7B-F53B-4BF2-9266-2BDE2F4B7744}"/>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0287043" y="4001434"/>
                <a:ext cx="1043384" cy="1263864"/>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5EA3E55F-470A-45CC-8E1D-65ADBEE3052D}"/>
                  </a:ext>
                </a:extLst>
              </p:cNvPr>
              <p:cNvSpPr/>
              <p:nvPr/>
            </p:nvSpPr>
            <p:spPr>
              <a:xfrm>
                <a:off x="10145705" y="3998153"/>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防具</a:t>
                </a:r>
              </a:p>
            </p:txBody>
          </p:sp>
          <p:sp>
            <p:nvSpPr>
              <p:cNvPr id="42" name="矩形 41">
                <a:extLst>
                  <a:ext uri="{FF2B5EF4-FFF2-40B4-BE49-F238E27FC236}">
                    <a16:creationId xmlns:a16="http://schemas.microsoft.com/office/drawing/2014/main" id="{CC56C817-300D-415F-B66D-B806C684C116}"/>
                  </a:ext>
                </a:extLst>
              </p:cNvPr>
              <p:cNvSpPr/>
              <p:nvPr/>
            </p:nvSpPr>
            <p:spPr>
              <a:xfrm>
                <a:off x="10145704" y="5356423"/>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药物</a:t>
                </a:r>
              </a:p>
            </p:txBody>
          </p:sp>
        </p:grpSp>
        <p:sp>
          <p:nvSpPr>
            <p:cNvPr id="30" name="矩形 29">
              <a:extLst>
                <a:ext uri="{FF2B5EF4-FFF2-40B4-BE49-F238E27FC236}">
                  <a16:creationId xmlns:a16="http://schemas.microsoft.com/office/drawing/2014/main" id="{B6256663-C91A-45A6-A9D6-749BD3FCCFA1}"/>
                </a:ext>
              </a:extLst>
            </p:cNvPr>
            <p:cNvSpPr/>
            <p:nvPr/>
          </p:nvSpPr>
          <p:spPr>
            <a:xfrm>
              <a:off x="6842972" y="3948878"/>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临床</a:t>
              </a:r>
            </a:p>
          </p:txBody>
        </p:sp>
      </p:grpSp>
      <p:sp>
        <p:nvSpPr>
          <p:cNvPr id="2" name="灯片编号占位符 1">
            <a:extLst>
              <a:ext uri="{FF2B5EF4-FFF2-40B4-BE49-F238E27FC236}">
                <a16:creationId xmlns:a16="http://schemas.microsoft.com/office/drawing/2014/main" id="{CFD40765-2A93-4020-945A-2D4F4A90EDE9}"/>
              </a:ext>
            </a:extLst>
          </p:cNvPr>
          <p:cNvSpPr>
            <a:spLocks noGrp="1"/>
          </p:cNvSpPr>
          <p:nvPr>
            <p:ph type="sldNum" sz="quarter" idx="10"/>
          </p:nvPr>
        </p:nvSpPr>
        <p:spPr/>
        <p:txBody>
          <a:bodyPr/>
          <a:lstStyle/>
          <a:p>
            <a:fld id="{9F26C4DD-4A95-4F81-AFEF-BB17C8CA0BCE}" type="slidenum">
              <a:rPr lang="zh-CN" altLang="en-US" smtClean="0"/>
              <a:pPr/>
              <a:t>6</a:t>
            </a:fld>
            <a:endParaRPr lang="zh-CN" altLang="en-US" dirty="0"/>
          </a:p>
        </p:txBody>
      </p:sp>
    </p:spTree>
    <p:custDataLst>
      <p:tags r:id="rId1"/>
    </p:custDataLst>
    <p:extLst>
      <p:ext uri="{BB962C8B-B14F-4D97-AF65-F5344CB8AC3E}">
        <p14:creationId xmlns:p14="http://schemas.microsoft.com/office/powerpoint/2010/main" val="300102824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6DB3E-12D8-4B20-9488-8C44E9722336}"/>
              </a:ext>
            </a:extLst>
          </p:cNvPr>
          <p:cNvSpPr>
            <a:spLocks noGrp="1"/>
          </p:cNvSpPr>
          <p:nvPr>
            <p:ph type="title"/>
          </p:nvPr>
        </p:nvSpPr>
        <p:spPr/>
        <p:txBody>
          <a:bodyPr/>
          <a:lstStyle/>
          <a:p>
            <a:r>
              <a:rPr lang="zh-CN" altLang="en-US" dirty="0"/>
              <a:t>网络分析</a:t>
            </a:r>
          </a:p>
        </p:txBody>
      </p:sp>
      <p:sp>
        <p:nvSpPr>
          <p:cNvPr id="3" name="灯片编号占位符 2">
            <a:extLst>
              <a:ext uri="{FF2B5EF4-FFF2-40B4-BE49-F238E27FC236}">
                <a16:creationId xmlns:a16="http://schemas.microsoft.com/office/drawing/2014/main" id="{9A1DE54C-DE5B-48C1-BED9-D4EF294CCEB9}"/>
              </a:ext>
            </a:extLst>
          </p:cNvPr>
          <p:cNvSpPr>
            <a:spLocks noGrp="1"/>
          </p:cNvSpPr>
          <p:nvPr>
            <p:ph type="sldNum" sz="quarter" idx="10"/>
          </p:nvPr>
        </p:nvSpPr>
        <p:spPr/>
        <p:txBody>
          <a:bodyPr/>
          <a:lstStyle/>
          <a:p>
            <a:fld id="{9F26C4DD-4A95-4F81-AFEF-BB17C8CA0BCE}" type="slidenum">
              <a:rPr lang="zh-CN" altLang="en-US" smtClean="0"/>
              <a:pPr/>
              <a:t>60</a:t>
            </a:fld>
            <a:endParaRPr lang="zh-CN" altLang="en-US" dirty="0"/>
          </a:p>
        </p:txBody>
      </p:sp>
      <p:sp>
        <p:nvSpPr>
          <p:cNvPr id="5" name="矩形: 圆角 4">
            <a:extLst>
              <a:ext uri="{FF2B5EF4-FFF2-40B4-BE49-F238E27FC236}">
                <a16:creationId xmlns:a16="http://schemas.microsoft.com/office/drawing/2014/main" id="{4B445835-CF57-4F12-AFF9-C58026D0EF7D}"/>
              </a:ext>
            </a:extLst>
          </p:cNvPr>
          <p:cNvSpPr/>
          <p:nvPr/>
        </p:nvSpPr>
        <p:spPr>
          <a:xfrm>
            <a:off x="3340307" y="1188720"/>
            <a:ext cx="5511386" cy="566896"/>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时间和空间上的损伤呈现</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a:t>
            </a:r>
          </a:p>
        </p:txBody>
      </p:sp>
      <p:sp>
        <p:nvSpPr>
          <p:cNvPr id="7" name="文本框 6">
            <a:extLst>
              <a:ext uri="{FF2B5EF4-FFF2-40B4-BE49-F238E27FC236}">
                <a16:creationId xmlns:a16="http://schemas.microsoft.com/office/drawing/2014/main" id="{CFC5AD3F-63F3-46E7-89EE-CAE3D14CEC2B}"/>
              </a:ext>
            </a:extLst>
          </p:cNvPr>
          <p:cNvSpPr txBox="1"/>
          <p:nvPr/>
        </p:nvSpPr>
        <p:spPr>
          <a:xfrm>
            <a:off x="10638335" y="5978826"/>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
        <p:nvSpPr>
          <p:cNvPr id="8" name="矩形: 圆角 7">
            <a:extLst>
              <a:ext uri="{FF2B5EF4-FFF2-40B4-BE49-F238E27FC236}">
                <a16:creationId xmlns:a16="http://schemas.microsoft.com/office/drawing/2014/main" id="{8EB7A1B3-0DB9-4F82-9419-1795FD4F4761}"/>
              </a:ext>
            </a:extLst>
          </p:cNvPr>
          <p:cNvSpPr/>
          <p:nvPr/>
        </p:nvSpPr>
        <p:spPr>
          <a:xfrm>
            <a:off x="3340307" y="2532609"/>
            <a:ext cx="5511386" cy="15752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网络结构的损伤模式</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a:t>
            </a:r>
          </a:p>
          <a:p>
            <a:pPr algn="ctr">
              <a:lnSpc>
                <a:spcPct val="150000"/>
              </a:lnSpc>
              <a:spcAft>
                <a:spcPts val="1200"/>
              </a:spcAft>
            </a:pPr>
            <a:r>
              <a:rPr lang="en-US" altLang="zh-CN" sz="2000" b="1" u="sng" kern="100" dirty="0">
                <a:solidFill>
                  <a:srgbClr val="FF0000"/>
                </a:solidFill>
                <a:latin typeface="Arial" panose="020B0604020202020204" pitchFamily="34" charset="0"/>
                <a:ea typeface="黑体" panose="02010609060101010101" pitchFamily="49" charset="-122"/>
                <a:cs typeface="Times New Roman" panose="02020603050405020304" pitchFamily="18" charset="0"/>
              </a:rPr>
              <a:t>Damage Center and Spread</a:t>
            </a:r>
          </a:p>
        </p:txBody>
      </p:sp>
    </p:spTree>
    <p:extLst>
      <p:ext uri="{BB962C8B-B14F-4D97-AF65-F5344CB8AC3E}">
        <p14:creationId xmlns:p14="http://schemas.microsoft.com/office/powerpoint/2010/main" val="1007771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血流模拟</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61</a:t>
            </a:fld>
            <a:endParaRPr lang="zh-CN" altLang="en-US" dirty="0"/>
          </a:p>
        </p:txBody>
      </p:sp>
      <p:sp>
        <p:nvSpPr>
          <p:cNvPr id="7" name="内容占位符 2">
            <a:extLst>
              <a:ext uri="{FF2B5EF4-FFF2-40B4-BE49-F238E27FC236}">
                <a16:creationId xmlns:a16="http://schemas.microsoft.com/office/drawing/2014/main" id="{ABAD3982-CD02-4164-B637-1CEB76EB1ACD}"/>
              </a:ext>
            </a:extLst>
          </p:cNvPr>
          <p:cNvSpPr txBox="1">
            <a:spLocks noChangeArrowheads="1"/>
          </p:cNvSpPr>
          <p:nvPr/>
        </p:nvSpPr>
        <p:spPr>
          <a:xfrm>
            <a:off x="838200" y="1268413"/>
            <a:ext cx="10713720" cy="510254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altLang="zh-CN" sz="2000"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E4AF6AFC-646B-4486-8D95-D66289F78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3046" y="1280409"/>
            <a:ext cx="6025908" cy="5079502"/>
          </a:xfrm>
          <a:prstGeom prst="rect">
            <a:avLst/>
          </a:prstGeom>
        </p:spPr>
      </p:pic>
      <p:sp>
        <p:nvSpPr>
          <p:cNvPr id="9" name="文本框 8">
            <a:extLst>
              <a:ext uri="{FF2B5EF4-FFF2-40B4-BE49-F238E27FC236}">
                <a16:creationId xmlns:a16="http://schemas.microsoft.com/office/drawing/2014/main" id="{135609D1-F636-4775-838B-940D0716D672}"/>
              </a:ext>
            </a:extLst>
          </p:cNvPr>
          <p:cNvSpPr txBox="1"/>
          <p:nvPr/>
        </p:nvSpPr>
        <p:spPr>
          <a:xfrm>
            <a:off x="3735539" y="530275"/>
            <a:ext cx="6820701" cy="369332"/>
          </a:xfrm>
          <a:prstGeom prst="rect">
            <a:avLst/>
          </a:prstGeom>
          <a:noFill/>
        </p:spPr>
        <p:txBody>
          <a:bodyPr wrap="square">
            <a:spAutoFit/>
          </a:bodyPr>
          <a:lstStyle/>
          <a:p>
            <a:pPr>
              <a:defRPr/>
            </a:pPr>
            <a:r>
              <a:rPr lang="zh-CN" altLang="en-US" sz="1800" dirty="0">
                <a:latin typeface="黑体" panose="02010609060101010101" pitchFamily="49" charset="-122"/>
                <a:ea typeface="黑体" panose="02010609060101010101" pitchFamily="49" charset="-122"/>
              </a:rPr>
              <a:t>迫于一些我不能说的很奇怪的原因，其实血流模拟合作很不理想。</a:t>
            </a:r>
            <a:endParaRPr lang="en-US" altLang="zh-CN" sz="18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43308239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本工作图像处理模块共同合作者</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62</a:t>
            </a:fld>
            <a:endParaRPr lang="zh-CN" altLang="en-US" dirty="0"/>
          </a:p>
        </p:txBody>
      </p:sp>
      <p:sp>
        <p:nvSpPr>
          <p:cNvPr id="7" name="内容占位符 2">
            <a:extLst>
              <a:ext uri="{FF2B5EF4-FFF2-40B4-BE49-F238E27FC236}">
                <a16:creationId xmlns:a16="http://schemas.microsoft.com/office/drawing/2014/main" id="{1B034A75-3F3B-4CCF-AC2A-CBE093805E72}"/>
              </a:ext>
            </a:extLst>
          </p:cNvPr>
          <p:cNvSpPr txBox="1">
            <a:spLocks noChangeArrowheads="1"/>
          </p:cNvSpPr>
          <p:nvPr/>
        </p:nvSpPr>
        <p:spPr>
          <a:xfrm>
            <a:off x="838200" y="1534159"/>
            <a:ext cx="10713720" cy="4836795"/>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defRPr/>
            </a:pPr>
            <a:r>
              <a:rPr lang="zh-CN" altLang="en-US" sz="2000" dirty="0">
                <a:latin typeface="黑体" panose="02010609060101010101" pitchFamily="49" charset="-122"/>
                <a:ea typeface="黑体" panose="02010609060101010101" pitchFamily="49" charset="-122"/>
              </a:rPr>
              <a:t>朱泽熙（</a:t>
            </a:r>
            <a:r>
              <a:rPr lang="en-US" altLang="zh-CN" sz="2000" dirty="0">
                <a:latin typeface="黑体" panose="02010609060101010101" pitchFamily="49" charset="-122"/>
                <a:ea typeface="黑体" panose="02010609060101010101" pitchFamily="49" charset="-122"/>
                <a:hlinkClick r:id="rId4"/>
              </a:rPr>
              <a:t>zhuzexi_@hust.edu.cn</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marL="0" indent="0" algn="ctr">
              <a:spcBef>
                <a:spcPts val="0"/>
              </a:spcBef>
              <a:buNone/>
              <a:defRPr/>
            </a:pPr>
            <a:r>
              <a:rPr lang="zh-CN" altLang="en-US" sz="2000" dirty="0">
                <a:latin typeface="黑体" panose="02010609060101010101" pitchFamily="49" charset="-122"/>
                <a:ea typeface="黑体" panose="02010609060101010101" pitchFamily="49" charset="-122"/>
              </a:rPr>
              <a:t>他也在寻求工作的机会，能力很强。</a:t>
            </a:r>
            <a:endParaRPr lang="en-US" altLang="zh-CN" sz="2000" dirty="0">
              <a:latin typeface="黑体" panose="02010609060101010101" pitchFamily="49" charset="-122"/>
              <a:ea typeface="黑体" panose="02010609060101010101" pitchFamily="49" charset="-122"/>
            </a:endParaRPr>
          </a:p>
          <a:p>
            <a:pPr marL="0" indent="0" algn="ctr">
              <a:spcBef>
                <a:spcPts val="0"/>
              </a:spcBef>
              <a:buNone/>
              <a:defRPr/>
            </a:pPr>
            <a:r>
              <a:rPr lang="zh-CN" altLang="en-US" sz="2000" dirty="0">
                <a:latin typeface="黑体" panose="02010609060101010101" pitchFamily="49" charset="-122"/>
                <a:ea typeface="黑体" panose="02010609060101010101" pitchFamily="49" charset="-122"/>
              </a:rPr>
              <a:t>华科本硕生医专业，曾在华为有多个月的实习，并获得高度好评。</a:t>
            </a:r>
            <a:endParaRPr lang="en-US" altLang="zh-CN" sz="2000" dirty="0">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D7E92309-E4E3-489A-AC4B-B1F3BB660218}"/>
              </a:ext>
            </a:extLst>
          </p:cNvPr>
          <p:cNvSpPr/>
          <p:nvPr/>
        </p:nvSpPr>
        <p:spPr>
          <a:xfrm>
            <a:off x="4542329" y="5405966"/>
            <a:ext cx="3107341" cy="4720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分析流程</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grpSp>
        <p:nvGrpSpPr>
          <p:cNvPr id="15" name="组合 14">
            <a:extLst>
              <a:ext uri="{FF2B5EF4-FFF2-40B4-BE49-F238E27FC236}">
                <a16:creationId xmlns:a16="http://schemas.microsoft.com/office/drawing/2014/main" id="{DD7FAD79-99F6-4D40-92A3-384B3AD9C212}"/>
              </a:ext>
            </a:extLst>
          </p:cNvPr>
          <p:cNvGrpSpPr/>
          <p:nvPr/>
        </p:nvGrpSpPr>
        <p:grpSpPr>
          <a:xfrm>
            <a:off x="2487538" y="3821868"/>
            <a:ext cx="7216925" cy="1135447"/>
            <a:chOff x="1650999" y="2968428"/>
            <a:chExt cx="7216925" cy="1135447"/>
          </a:xfrm>
        </p:grpSpPr>
        <p:pic>
          <p:nvPicPr>
            <p:cNvPr id="10" name="图片 9">
              <a:extLst>
                <a:ext uri="{FF2B5EF4-FFF2-40B4-BE49-F238E27FC236}">
                  <a16:creationId xmlns:a16="http://schemas.microsoft.com/office/drawing/2014/main" id="{D4B2A6EF-57FE-478C-80FE-9AD26212BC2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324076" y="2968428"/>
              <a:ext cx="5543848" cy="686422"/>
            </a:xfrm>
            <a:prstGeom prst="rect">
              <a:avLst/>
            </a:prstGeom>
            <a:noFill/>
            <a:ln>
              <a:noFill/>
            </a:ln>
          </p:spPr>
        </p:pic>
        <p:sp>
          <p:nvSpPr>
            <p:cNvPr id="4" name="文本框 3">
              <a:extLst>
                <a:ext uri="{FF2B5EF4-FFF2-40B4-BE49-F238E27FC236}">
                  <a16:creationId xmlns:a16="http://schemas.microsoft.com/office/drawing/2014/main" id="{74882B51-7E1E-40CE-8A59-36782FA63541}"/>
                </a:ext>
              </a:extLst>
            </p:cNvPr>
            <p:cNvSpPr txBox="1"/>
            <p:nvPr/>
          </p:nvSpPr>
          <p:spPr>
            <a:xfrm>
              <a:off x="3373120" y="3734543"/>
              <a:ext cx="1127760" cy="369332"/>
            </a:xfrm>
            <a:prstGeom prst="rect">
              <a:avLst/>
            </a:prstGeom>
            <a:noFill/>
          </p:spPr>
          <p:txBody>
            <a:bodyPr wrap="square" rtlCol="0">
              <a:spAutoFit/>
            </a:bodyPr>
            <a:lstStyle/>
            <a:p>
              <a:pPr algn="ctr"/>
              <a:r>
                <a:rPr lang="en-US" altLang="zh-CN" dirty="0">
                  <a:latin typeface="黑体" panose="02010609060101010101" pitchFamily="49" charset="-122"/>
                  <a:ea typeface="黑体" panose="02010609060101010101" pitchFamily="49" charset="-122"/>
                </a:rPr>
                <a:t>all</a:t>
              </a:r>
              <a:endParaRPr lang="zh-CN" altLang="en-US"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E7717CB3-BBA3-46DD-978D-39251D411773}"/>
                </a:ext>
              </a:extLst>
            </p:cNvPr>
            <p:cNvSpPr txBox="1"/>
            <p:nvPr/>
          </p:nvSpPr>
          <p:spPr>
            <a:xfrm>
              <a:off x="4968239" y="3734543"/>
              <a:ext cx="1127760" cy="369332"/>
            </a:xfrm>
            <a:prstGeom prst="rect">
              <a:avLst/>
            </a:prstGeom>
            <a:noFill/>
          </p:spPr>
          <p:txBody>
            <a:bodyPr wrap="square" rtlCol="0">
              <a:spAutoFit/>
            </a:bodyPr>
            <a:lstStyle/>
            <a:p>
              <a:pPr algn="ctr"/>
              <a:r>
                <a:rPr lang="en-US" altLang="zh-CN" dirty="0">
                  <a:latin typeface="黑体" panose="02010609060101010101" pitchFamily="49" charset="-122"/>
                  <a:ea typeface="黑体" panose="02010609060101010101" pitchFamily="49" charset="-122"/>
                </a:rPr>
                <a:t>all</a:t>
              </a:r>
              <a:endParaRPr lang="zh-CN" altLang="en-US" dirty="0">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1442427E-27D0-415D-91CE-239780A7A73F}"/>
                </a:ext>
              </a:extLst>
            </p:cNvPr>
            <p:cNvSpPr txBox="1"/>
            <p:nvPr/>
          </p:nvSpPr>
          <p:spPr>
            <a:xfrm>
              <a:off x="6521910" y="3734543"/>
              <a:ext cx="960930" cy="369332"/>
            </a:xfrm>
            <a:prstGeom prst="rect">
              <a:avLst/>
            </a:prstGeom>
            <a:noFill/>
          </p:spPr>
          <p:txBody>
            <a:bodyPr wrap="square" rtlCol="0">
              <a:spAutoFit/>
            </a:bodyPr>
            <a:lstStyle/>
            <a:p>
              <a:pPr algn="ctr"/>
              <a:r>
                <a:rPr lang="en-US" altLang="zh-CN" dirty="0">
                  <a:latin typeface="黑体" panose="02010609060101010101" pitchFamily="49" charset="-122"/>
                  <a:ea typeface="黑体" panose="02010609060101010101" pitchFamily="49" charset="-122"/>
                </a:rPr>
                <a:t>all</a:t>
              </a:r>
              <a:endParaRPr lang="zh-CN" altLang="en-US" dirty="0">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0235D775-EFDD-429C-8476-B3D33FF88F68}"/>
                </a:ext>
              </a:extLst>
            </p:cNvPr>
            <p:cNvSpPr txBox="1"/>
            <p:nvPr/>
          </p:nvSpPr>
          <p:spPr>
            <a:xfrm>
              <a:off x="7837630" y="3734543"/>
              <a:ext cx="960930" cy="369332"/>
            </a:xfrm>
            <a:prstGeom prst="rect">
              <a:avLst/>
            </a:prstGeom>
            <a:noFill/>
          </p:spPr>
          <p:txBody>
            <a:bodyPr wrap="square" rtlCol="0">
              <a:spAutoFit/>
            </a:bodyPr>
            <a:lstStyle/>
            <a:p>
              <a:pPr algn="ctr"/>
              <a:r>
                <a:rPr lang="en-US" altLang="zh-CN" dirty="0">
                  <a:latin typeface="黑体" panose="02010609060101010101" pitchFamily="49" charset="-122"/>
                  <a:ea typeface="黑体" panose="02010609060101010101" pitchFamily="49" charset="-122"/>
                </a:rPr>
                <a:t>part</a:t>
              </a:r>
              <a:endParaRPr lang="zh-CN" altLang="en-US"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9E07D9F7-6B72-4752-9832-3CAAA65A9B53}"/>
                </a:ext>
              </a:extLst>
            </p:cNvPr>
            <p:cNvSpPr txBox="1"/>
            <p:nvPr/>
          </p:nvSpPr>
          <p:spPr>
            <a:xfrm>
              <a:off x="1650999" y="3734543"/>
              <a:ext cx="1127760"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参与度：</a:t>
              </a:r>
            </a:p>
          </p:txBody>
        </p:sp>
      </p:grpSp>
    </p:spTree>
    <p:custDataLst>
      <p:tags r:id="rId1"/>
    </p:custDataLst>
    <p:extLst>
      <p:ext uri="{BB962C8B-B14F-4D97-AF65-F5344CB8AC3E}">
        <p14:creationId xmlns:p14="http://schemas.microsoft.com/office/powerpoint/2010/main" val="337005827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本工作合作者</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63</a:t>
            </a:fld>
            <a:endParaRPr lang="zh-CN" altLang="en-US" dirty="0"/>
          </a:p>
        </p:txBody>
      </p:sp>
      <p:sp>
        <p:nvSpPr>
          <p:cNvPr id="6" name="文本框 5">
            <a:extLst>
              <a:ext uri="{FF2B5EF4-FFF2-40B4-BE49-F238E27FC236}">
                <a16:creationId xmlns:a16="http://schemas.microsoft.com/office/drawing/2014/main" id="{2CE7FE85-C7D5-4835-BB8D-026BC1BE0DAC}"/>
              </a:ext>
            </a:extLst>
          </p:cNvPr>
          <p:cNvSpPr txBox="1"/>
          <p:nvPr/>
        </p:nvSpPr>
        <p:spPr>
          <a:xfrm>
            <a:off x="2888901" y="3637503"/>
            <a:ext cx="6160661" cy="923330"/>
          </a:xfrm>
          <a:prstGeom prst="rect">
            <a:avLst/>
          </a:prstGeom>
          <a:noFill/>
        </p:spPr>
        <p:txBody>
          <a:bodyPr wrap="none" rtlCol="0">
            <a:spAutoFit/>
          </a:bodyPr>
          <a:lstStyle/>
          <a:p>
            <a:r>
              <a:rPr lang="zh-CN" altLang="en-US" dirty="0"/>
              <a:t>预处理、配准大力支持：贾雪艳</a:t>
            </a:r>
          </a:p>
          <a:p>
            <a:r>
              <a:rPr lang="en-US" altLang="zh-CN" dirty="0"/>
              <a:t>cu</a:t>
            </a:r>
            <a:r>
              <a:rPr lang="zh-CN" altLang="en-US" dirty="0"/>
              <a:t>节点计算、</a:t>
            </a:r>
            <a:r>
              <a:rPr lang="en-US" altLang="zh-CN" dirty="0"/>
              <a:t>GPU</a:t>
            </a:r>
            <a:r>
              <a:rPr lang="zh-CN" altLang="en-US" dirty="0"/>
              <a:t>服务器、硬盘大力支持：王燕国、彭帮城</a:t>
            </a:r>
          </a:p>
          <a:p>
            <a:r>
              <a:rPr lang="zh-CN" altLang="en-US" dirty="0"/>
              <a:t>管理工作：李安安教授、李宇昕副教授</a:t>
            </a:r>
          </a:p>
        </p:txBody>
      </p:sp>
      <p:sp>
        <p:nvSpPr>
          <p:cNvPr id="14" name="文本框 13">
            <a:extLst>
              <a:ext uri="{FF2B5EF4-FFF2-40B4-BE49-F238E27FC236}">
                <a16:creationId xmlns:a16="http://schemas.microsoft.com/office/drawing/2014/main" id="{CC93D43F-AA27-4A1F-8B1A-66490ED12762}"/>
              </a:ext>
            </a:extLst>
          </p:cNvPr>
          <p:cNvSpPr txBox="1"/>
          <p:nvPr/>
        </p:nvSpPr>
        <p:spPr>
          <a:xfrm>
            <a:off x="2461846" y="1683098"/>
            <a:ext cx="2031325" cy="646331"/>
          </a:xfrm>
          <a:prstGeom prst="rect">
            <a:avLst/>
          </a:prstGeom>
          <a:noFill/>
        </p:spPr>
        <p:txBody>
          <a:bodyPr wrap="none" rtlCol="0">
            <a:spAutoFit/>
          </a:bodyPr>
          <a:lstStyle/>
          <a:p>
            <a:r>
              <a:rPr lang="zh-CN" altLang="en-US" dirty="0"/>
              <a:t>不同单位流程处理</a:t>
            </a:r>
            <a:endParaRPr lang="en-US" altLang="zh-CN" dirty="0"/>
          </a:p>
          <a:p>
            <a:r>
              <a:rPr lang="en-US" altLang="zh-CN" dirty="0" err="1"/>
              <a:t>visio</a:t>
            </a:r>
            <a:endParaRPr lang="zh-CN" altLang="en-US" dirty="0"/>
          </a:p>
        </p:txBody>
      </p:sp>
      <p:sp>
        <p:nvSpPr>
          <p:cNvPr id="7" name="文本框 6">
            <a:extLst>
              <a:ext uri="{FF2B5EF4-FFF2-40B4-BE49-F238E27FC236}">
                <a16:creationId xmlns:a16="http://schemas.microsoft.com/office/drawing/2014/main" id="{1A570B3C-74D8-405F-96EE-215C57C577BE}"/>
              </a:ext>
            </a:extLst>
          </p:cNvPr>
          <p:cNvSpPr txBox="1"/>
          <p:nvPr/>
        </p:nvSpPr>
        <p:spPr>
          <a:xfrm>
            <a:off x="10525458" y="5025011"/>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85129431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1424C1C-A36D-479E-A72F-4E6F25F62961}"/>
              </a:ext>
            </a:extLst>
          </p:cNvPr>
          <p:cNvSpPr>
            <a:spLocks noGrp="1"/>
          </p:cNvSpPr>
          <p:nvPr>
            <p:ph idx="4294967295"/>
          </p:nvPr>
        </p:nvSpPr>
        <p:spPr>
          <a:xfrm>
            <a:off x="0" y="0"/>
            <a:ext cx="12192000" cy="6858000"/>
          </a:xfrm>
          <a:prstGeom prst="rect">
            <a:avLst/>
          </a:prstGeom>
        </p:spPr>
        <p:txBody>
          <a:bodyPr anchor="ctr" anchorCtr="0"/>
          <a:lstStyle/>
          <a:p>
            <a:pPr marL="0" indent="0" algn="ctr">
              <a:buNone/>
            </a:pPr>
            <a:r>
              <a:rPr lang="zh-CN" altLang="en-US"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谢谢大家</a:t>
            </a:r>
            <a:endParaRPr lang="en-US" altLang="zh-CN"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ctr">
              <a:buNone/>
            </a:pPr>
            <a:r>
              <a:rPr lang="en-US" altLang="zh-CN" sz="3600" b="1"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Q &amp; A</a:t>
            </a:r>
          </a:p>
        </p:txBody>
      </p:sp>
      <p:sp>
        <p:nvSpPr>
          <p:cNvPr id="10" name="标题 9">
            <a:extLst>
              <a:ext uri="{FF2B5EF4-FFF2-40B4-BE49-F238E27FC236}">
                <a16:creationId xmlns:a16="http://schemas.microsoft.com/office/drawing/2014/main" id="{5267ED91-38B1-4406-87CD-000D0115D621}"/>
              </a:ext>
            </a:extLst>
          </p:cNvPr>
          <p:cNvSpPr>
            <a:spLocks noGrp="1"/>
          </p:cNvSpPr>
          <p:nvPr>
            <p:ph type="title" idx="4294967295"/>
          </p:nvPr>
        </p:nvSpPr>
        <p:spPr>
          <a:xfrm>
            <a:off x="838200" y="430823"/>
            <a:ext cx="10515600" cy="723536"/>
          </a:xfrm>
          <a:prstGeom prst="rect">
            <a:avLst/>
          </a:prstGeom>
        </p:spPr>
        <p:txBody>
          <a:bodyPr/>
          <a:lstStyle/>
          <a:p>
            <a:endParaRPr lang="zh-CN" altLang="en-US"/>
          </a:p>
        </p:txBody>
      </p:sp>
    </p:spTree>
    <p:extLst>
      <p:ext uri="{BB962C8B-B14F-4D97-AF65-F5344CB8AC3E}">
        <p14:creationId xmlns:p14="http://schemas.microsoft.com/office/powerpoint/2010/main" val="3725350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A98A81-649B-4F6B-9A67-1D143FC52D64}"/>
              </a:ext>
            </a:extLst>
          </p:cNvPr>
          <p:cNvPicPr>
            <a:picLocks noChangeAspect="1"/>
          </p:cNvPicPr>
          <p:nvPr/>
        </p:nvPicPr>
        <p:blipFill>
          <a:blip r:embed="rId2"/>
          <a:stretch>
            <a:fillRect/>
          </a:stretch>
        </p:blipFill>
        <p:spPr>
          <a:xfrm>
            <a:off x="1282373" y="0"/>
            <a:ext cx="6579253" cy="6858000"/>
          </a:xfrm>
          <a:prstGeom prst="rect">
            <a:avLst/>
          </a:prstGeom>
        </p:spPr>
      </p:pic>
      <p:sp>
        <p:nvSpPr>
          <p:cNvPr id="2" name="文本框 1">
            <a:extLst>
              <a:ext uri="{FF2B5EF4-FFF2-40B4-BE49-F238E27FC236}">
                <a16:creationId xmlns:a16="http://schemas.microsoft.com/office/drawing/2014/main" id="{D0618C53-0E87-411F-9632-5A1F441F7726}"/>
              </a:ext>
            </a:extLst>
          </p:cNvPr>
          <p:cNvSpPr txBox="1"/>
          <p:nvPr/>
        </p:nvSpPr>
        <p:spPr>
          <a:xfrm>
            <a:off x="7917872" y="1544781"/>
            <a:ext cx="4108817" cy="881139"/>
          </a:xfrm>
          <a:prstGeom prst="rect">
            <a:avLst/>
          </a:prstGeom>
          <a:noFill/>
        </p:spPr>
        <p:txBody>
          <a:bodyPr wrap="none" rtlCol="0">
            <a:spAutoFit/>
          </a:bodyPr>
          <a:lstStyle/>
          <a:p>
            <a:pPr>
              <a:lnSpc>
                <a:spcPct val="150000"/>
              </a:lnSpc>
            </a:pPr>
            <a:r>
              <a:rPr lang="zh-CN" altLang="en-US" dirty="0"/>
              <a:t>有些效果不好的模型结果没有列在上面</a:t>
            </a:r>
            <a:endParaRPr lang="en-US" altLang="zh-CN" dirty="0"/>
          </a:p>
          <a:p>
            <a:pPr>
              <a:lnSpc>
                <a:spcPct val="150000"/>
              </a:lnSpc>
            </a:pPr>
            <a:r>
              <a:rPr lang="zh-CN" altLang="en-US" dirty="0"/>
              <a:t>部分零样本分割方法没有列在上面</a:t>
            </a:r>
          </a:p>
        </p:txBody>
      </p:sp>
    </p:spTree>
    <p:extLst>
      <p:ext uri="{BB962C8B-B14F-4D97-AF65-F5344CB8AC3E}">
        <p14:creationId xmlns:p14="http://schemas.microsoft.com/office/powerpoint/2010/main" val="244163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F25C9-841E-4766-8405-E3ECCF5E3CEF}"/>
              </a:ext>
            </a:extLst>
          </p:cNvPr>
          <p:cNvSpPr>
            <a:spLocks noGrp="1"/>
          </p:cNvSpPr>
          <p:nvPr>
            <p:ph type="title"/>
          </p:nvPr>
        </p:nvSpPr>
        <p:spPr/>
        <p:txBody>
          <a:bodyPr/>
          <a:lstStyle/>
          <a:p>
            <a:r>
              <a:rPr lang="en-US" altLang="zh-CN" sz="3200" b="1" dirty="0">
                <a:solidFill>
                  <a:schemeClr val="accent1">
                    <a:lumMod val="75000"/>
                  </a:schemeClr>
                </a:solidFill>
                <a:latin typeface="黑体" panose="02010609060101010101" pitchFamily="49" charset="-122"/>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脑血管研究</a:t>
            </a:r>
            <a:endParaRPr lang="zh-CN" altLang="en-US" dirty="0"/>
          </a:p>
        </p:txBody>
      </p:sp>
      <p:sp>
        <p:nvSpPr>
          <p:cNvPr id="6" name="AutoShape 6">
            <a:extLst>
              <a:ext uri="{FF2B5EF4-FFF2-40B4-BE49-F238E27FC236}">
                <a16:creationId xmlns:a16="http://schemas.microsoft.com/office/drawing/2014/main" id="{A1A9A9A5-F39F-4BFE-AB69-37B7219EBFE9}"/>
              </a:ext>
            </a:extLst>
          </p:cNvPr>
          <p:cNvSpPr>
            <a:spLocks noChangeAspect="1" noChangeArrowheads="1"/>
          </p:cNvSpPr>
          <p:nvPr/>
        </p:nvSpPr>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文本框 41">
            <a:extLst>
              <a:ext uri="{FF2B5EF4-FFF2-40B4-BE49-F238E27FC236}">
                <a16:creationId xmlns:a16="http://schemas.microsoft.com/office/drawing/2014/main" id="{687AC740-8167-43C8-901C-9B2DA60376D7}"/>
              </a:ext>
            </a:extLst>
          </p:cNvPr>
          <p:cNvSpPr txBox="1"/>
          <p:nvPr/>
        </p:nvSpPr>
        <p:spPr>
          <a:xfrm>
            <a:off x="838200" y="5919792"/>
            <a:ext cx="4832350" cy="646331"/>
          </a:xfrm>
          <a:prstGeom prst="rect">
            <a:avLst/>
          </a:prstGeom>
          <a:noFill/>
        </p:spPr>
        <p:txBody>
          <a:bodyPr wrap="square">
            <a:spAutoFit/>
          </a:bodyPr>
          <a:lstStyle/>
          <a:p>
            <a:r>
              <a:rPr lang="zh-CN" altLang="en-US" b="1" dirty="0">
                <a:solidFill>
                  <a:srgbClr val="1464DC"/>
                </a:solidFill>
                <a:latin typeface="黑体" panose="02010609060101010101" pitchFamily="49" charset="-122"/>
                <a:ea typeface="黑体" panose="02010609060101010101" pitchFamily="49" charset="-122"/>
              </a:rPr>
              <a:t>双光子在体钙成像</a:t>
            </a:r>
            <a:endParaRPr lang="en-US" altLang="zh-CN" b="1" dirty="0">
              <a:solidFill>
                <a:srgbClr val="1464DC"/>
              </a:solidFill>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研究小鼠</a:t>
            </a:r>
            <a:r>
              <a:rPr lang="en-US" altLang="zh-CN" b="1" dirty="0">
                <a:latin typeface="Arial" panose="020B0604020202020204" pitchFamily="34" charset="0"/>
                <a:ea typeface="黑体" panose="02010609060101010101" pitchFamily="49" charset="-122"/>
                <a:cs typeface="Arial" panose="020B0604020202020204" pitchFamily="34" charset="0"/>
              </a:rPr>
              <a:t>TBI</a:t>
            </a:r>
            <a:r>
              <a:rPr lang="zh-CN" altLang="en-US" b="1" dirty="0">
                <a:latin typeface="黑体" panose="02010609060101010101" pitchFamily="49" charset="-122"/>
                <a:ea typeface="黑体" panose="02010609060101010101" pitchFamily="49" charset="-122"/>
              </a:rPr>
              <a:t>模型血管重塑（局部位置）</a:t>
            </a:r>
          </a:p>
        </p:txBody>
      </p:sp>
      <p:sp>
        <p:nvSpPr>
          <p:cNvPr id="43" name="文本框 42">
            <a:extLst>
              <a:ext uri="{FF2B5EF4-FFF2-40B4-BE49-F238E27FC236}">
                <a16:creationId xmlns:a16="http://schemas.microsoft.com/office/drawing/2014/main" id="{BFD83E28-563D-48F5-A391-5F5DF4D43898}"/>
              </a:ext>
            </a:extLst>
          </p:cNvPr>
          <p:cNvSpPr txBox="1"/>
          <p:nvPr/>
        </p:nvSpPr>
        <p:spPr>
          <a:xfrm>
            <a:off x="838200" y="6566123"/>
            <a:ext cx="3937884" cy="276999"/>
          </a:xfrm>
          <a:prstGeom prst="rect">
            <a:avLst/>
          </a:prstGeom>
          <a:noFill/>
        </p:spPr>
        <p:txBody>
          <a:bodyPr wrap="square">
            <a:spAutoFit/>
          </a:bodyPr>
          <a:lstStyle>
            <a:defPPr>
              <a:defRPr lang="zh-CN"/>
            </a:defPPr>
            <a:lvl1pPr algn="just">
              <a:defRPr sz="1200" kern="100">
                <a:effectLst/>
                <a:latin typeface="等线" panose="02010600030101010101" pitchFamily="2" charset="-122"/>
                <a:ea typeface="等线" panose="02010600030101010101" pitchFamily="2" charset="-122"/>
                <a:cs typeface="Times New Roman" panose="02020603050405020304" pitchFamily="18" charset="0"/>
              </a:defRPr>
            </a:lvl1pPr>
          </a:lstStyle>
          <a:p>
            <a:pPr algn="l"/>
            <a:r>
              <a:rPr lang="fr-FR" altLang="zh-CN" dirty="0">
                <a:solidFill>
                  <a:schemeClr val="bg1">
                    <a:lumMod val="50000"/>
                  </a:schemeClr>
                </a:solidFill>
                <a:latin typeface="Arial" panose="020B0604020202020204" pitchFamily="34" charset="0"/>
                <a:cs typeface="Arial" panose="020B0604020202020204" pitchFamily="34" charset="0"/>
              </a:rPr>
              <a:t>Lin, X. et al. acta neuropathol commun 10, (2022).</a:t>
            </a:r>
            <a:endParaRPr lang="en-US" altLang="zh-CN" dirty="0">
              <a:solidFill>
                <a:schemeClr val="bg1">
                  <a:lumMod val="50000"/>
                </a:schemeClr>
              </a:solidFill>
              <a:latin typeface="Arial" panose="020B0604020202020204" pitchFamily="34" charset="0"/>
              <a:cs typeface="Arial" panose="020B0604020202020204" pitchFamily="34" charset="0"/>
            </a:endParaRPr>
          </a:p>
        </p:txBody>
      </p:sp>
      <p:pic>
        <p:nvPicPr>
          <p:cNvPr id="1029" name="Picture 5" descr="图1">
            <a:extLst>
              <a:ext uri="{FF2B5EF4-FFF2-40B4-BE49-F238E27FC236}">
                <a16:creationId xmlns:a16="http://schemas.microsoft.com/office/drawing/2014/main" id="{47F0FA5B-E263-4963-8C72-7EA43B37C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28" y="1154360"/>
            <a:ext cx="4950316" cy="467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3F2E451D-8427-4BC3-9AF4-48521C512A5C}"/>
              </a:ext>
            </a:extLst>
          </p:cNvPr>
          <p:cNvPicPr>
            <a:picLocks noChangeAspect="1"/>
          </p:cNvPicPr>
          <p:nvPr/>
        </p:nvPicPr>
        <p:blipFill>
          <a:blip r:embed="rId5"/>
          <a:stretch>
            <a:fillRect/>
          </a:stretch>
        </p:blipFill>
        <p:spPr>
          <a:xfrm>
            <a:off x="6914121" y="762921"/>
            <a:ext cx="4438092" cy="5701490"/>
          </a:xfrm>
          <a:prstGeom prst="rect">
            <a:avLst/>
          </a:prstGeom>
        </p:spPr>
      </p:pic>
      <p:sp>
        <p:nvSpPr>
          <p:cNvPr id="3" name="灯片编号占位符 2">
            <a:extLst>
              <a:ext uri="{FF2B5EF4-FFF2-40B4-BE49-F238E27FC236}">
                <a16:creationId xmlns:a16="http://schemas.microsoft.com/office/drawing/2014/main" id="{0242BCEC-4D68-435B-BA7E-589A3B7B536B}"/>
              </a:ext>
            </a:extLst>
          </p:cNvPr>
          <p:cNvSpPr>
            <a:spLocks noGrp="1"/>
          </p:cNvSpPr>
          <p:nvPr>
            <p:ph type="sldNum" sz="quarter" idx="10"/>
          </p:nvPr>
        </p:nvSpPr>
        <p:spPr/>
        <p:txBody>
          <a:bodyPr/>
          <a:lstStyle/>
          <a:p>
            <a:fld id="{9F26C4DD-4A95-4F81-AFEF-BB17C8CA0BCE}" type="slidenum">
              <a:rPr lang="zh-CN" altLang="en-US" smtClean="0"/>
              <a:pPr/>
              <a:t>7</a:t>
            </a:fld>
            <a:endParaRPr lang="zh-CN" altLang="en-US" dirty="0"/>
          </a:p>
        </p:txBody>
      </p:sp>
    </p:spTree>
    <p:custDataLst>
      <p:tags r:id="rId1"/>
    </p:custDataLst>
    <p:extLst>
      <p:ext uri="{BB962C8B-B14F-4D97-AF65-F5344CB8AC3E}">
        <p14:creationId xmlns:p14="http://schemas.microsoft.com/office/powerpoint/2010/main" val="40943492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C859BA7-617E-41EE-B781-B33F5D4FDDFA}"/>
              </a:ext>
            </a:extLst>
          </p:cNvPr>
          <p:cNvSpPr>
            <a:spLocks noGrp="1"/>
          </p:cNvSpPr>
          <p:nvPr>
            <p:ph type="title"/>
          </p:nvPr>
        </p:nvSpPr>
        <p:spPr>
          <a:xfrm>
            <a:off x="838200" y="487045"/>
            <a:ext cx="7740650" cy="701675"/>
          </a:xfrm>
        </p:spPr>
        <p:txBody>
          <a:bodyPr/>
          <a:lstStyle/>
          <a:p>
            <a:r>
              <a:rPr lang="en-US" altLang="zh-CN" sz="3200" b="1" dirty="0">
                <a:solidFill>
                  <a:schemeClr val="accent1">
                    <a:lumMod val="75000"/>
                  </a:schemeClr>
                </a:solidFill>
                <a:latin typeface="黑体" panose="02010609060101010101" pitchFamily="49" charset="-122"/>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脑血管研究意义（高分辨率和全脑）</a:t>
            </a:r>
            <a:endParaRPr lang="zh-CN" altLang="en-US" dirty="0"/>
          </a:p>
        </p:txBody>
      </p:sp>
      <p:sp>
        <p:nvSpPr>
          <p:cNvPr id="6" name="AutoShape 6">
            <a:extLst>
              <a:ext uri="{FF2B5EF4-FFF2-40B4-BE49-F238E27FC236}">
                <a16:creationId xmlns:a16="http://schemas.microsoft.com/office/drawing/2014/main" id="{A1A9A9A5-F39F-4BFE-AB69-37B7219EBFE9}"/>
              </a:ext>
            </a:extLst>
          </p:cNvPr>
          <p:cNvSpPr>
            <a:spLocks noChangeAspect="1" noChangeArrowheads="1"/>
          </p:cNvSpPr>
          <p:nvPr/>
        </p:nvSpPr>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a:extLst>
              <a:ext uri="{FF2B5EF4-FFF2-40B4-BE49-F238E27FC236}">
                <a16:creationId xmlns:a16="http://schemas.microsoft.com/office/drawing/2014/main" id="{3BAF1CD3-600D-4699-A0C6-25ECED3FEAB3}"/>
              </a:ext>
            </a:extLst>
          </p:cNvPr>
          <p:cNvGrpSpPr/>
          <p:nvPr/>
        </p:nvGrpSpPr>
        <p:grpSpPr>
          <a:xfrm>
            <a:off x="1822184" y="1150251"/>
            <a:ext cx="8285343" cy="5568803"/>
            <a:chOff x="3791697" y="1359801"/>
            <a:chExt cx="8285343" cy="5568803"/>
          </a:xfrm>
        </p:grpSpPr>
        <p:sp>
          <p:nvSpPr>
            <p:cNvPr id="25" name="矩形: 圆角 24">
              <a:extLst>
                <a:ext uri="{FF2B5EF4-FFF2-40B4-BE49-F238E27FC236}">
                  <a16:creationId xmlns:a16="http://schemas.microsoft.com/office/drawing/2014/main" id="{FEECC8CD-2477-4203-986D-44BD685A23C7}"/>
                </a:ext>
              </a:extLst>
            </p:cNvPr>
            <p:cNvSpPr/>
            <p:nvPr/>
          </p:nvSpPr>
          <p:spPr>
            <a:xfrm>
              <a:off x="5635446" y="4842628"/>
              <a:ext cx="4858546" cy="2085976"/>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rgbClr val="1464DC"/>
                  </a:solidFill>
                  <a:latin typeface="黑体" panose="02010609060101010101" pitchFamily="49" charset="-122"/>
                  <a:ea typeface="黑体" panose="02010609060101010101" pitchFamily="49" charset="-122"/>
                </a:rPr>
                <a:t>深入研究</a:t>
              </a:r>
              <a:r>
                <a:rPr lang="en-US" altLang="zh-CN" sz="2000" b="1" dirty="0">
                  <a:solidFill>
                    <a:srgbClr val="1464DC"/>
                  </a:solidFill>
                  <a:latin typeface="Arial" panose="020B0604020202020204" pitchFamily="34" charset="0"/>
                  <a:ea typeface="黑体" panose="02010609060101010101" pitchFamily="49" charset="-122"/>
                  <a:cs typeface="Arial" panose="020B0604020202020204" pitchFamily="34" charset="0"/>
                </a:rPr>
                <a:t>TBI</a:t>
              </a:r>
              <a:r>
                <a:rPr lang="zh-CN" altLang="en-US" sz="2000" b="1" dirty="0">
                  <a:solidFill>
                    <a:srgbClr val="1464DC"/>
                  </a:solidFill>
                  <a:latin typeface="黑体" panose="02010609060101010101" pitchFamily="49" charset="-122"/>
                  <a:ea typeface="黑体" panose="02010609060101010101" pitchFamily="49" charset="-122"/>
                </a:rPr>
                <a:t>带来更高脑血管数据需求：</a:t>
              </a:r>
              <a:endParaRPr lang="en-US" altLang="zh-CN" sz="2000" b="1" dirty="0">
                <a:solidFill>
                  <a:srgbClr val="1464DC"/>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高分辨率（亚微米级别）</a:t>
              </a:r>
              <a:endParaRPr lang="en-US" altLang="zh-CN" sz="2000" b="1" dirty="0">
                <a:solidFill>
                  <a:schemeClr val="tx1"/>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完整全脑范围</a:t>
              </a:r>
              <a:endParaRPr lang="en-US" altLang="zh-CN" sz="2000" b="1" dirty="0">
                <a:solidFill>
                  <a:schemeClr val="tx1"/>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能对血管进行准确定位</a:t>
              </a:r>
              <a:endParaRPr lang="en-US" altLang="zh-CN" sz="20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chemeClr val="tx1"/>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此类</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TBI</a:t>
              </a:r>
              <a:r>
                <a:rPr lang="zh-CN" altLang="en-US" sz="2000" b="1" dirty="0">
                  <a:solidFill>
                    <a:srgbClr val="C00000"/>
                  </a:solidFill>
                  <a:latin typeface="黑体" panose="02010609060101010101" pitchFamily="49" charset="-122"/>
                  <a:ea typeface="黑体" panose="02010609060101010101" pitchFamily="49" charset="-122"/>
                </a:rPr>
                <a:t>脑血管数据很稀缺</a:t>
              </a:r>
              <a:r>
                <a:rPr lang="zh-CN" altLang="en-US" sz="2000" b="1" dirty="0">
                  <a:solidFill>
                    <a:schemeClr val="tx1"/>
                  </a:solidFill>
                  <a:latin typeface="黑体" panose="02010609060101010101" pitchFamily="49" charset="-122"/>
                  <a:ea typeface="黑体" panose="02010609060101010101" pitchFamily="49" charset="-122"/>
                </a:rPr>
                <a:t>）</a:t>
              </a:r>
            </a:p>
          </p:txBody>
        </p:sp>
        <p:sp>
          <p:nvSpPr>
            <p:cNvPr id="21" name="矩形: 圆角 20">
              <a:extLst>
                <a:ext uri="{FF2B5EF4-FFF2-40B4-BE49-F238E27FC236}">
                  <a16:creationId xmlns:a16="http://schemas.microsoft.com/office/drawing/2014/main" id="{20D2881B-1E30-48CF-9669-B5B752C99065}"/>
                </a:ext>
              </a:extLst>
            </p:cNvPr>
            <p:cNvSpPr/>
            <p:nvPr/>
          </p:nvSpPr>
          <p:spPr>
            <a:xfrm>
              <a:off x="3791697" y="2901641"/>
              <a:ext cx="8277412" cy="1563172"/>
            </a:xfrm>
            <a:prstGeom prst="roundRect">
              <a:avLst/>
            </a:prstGeom>
            <a:solidFill>
              <a:srgbClr val="E0E0E0"/>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b="1" dirty="0">
                  <a:solidFill>
                    <a:srgbClr val="1464DC"/>
                  </a:solidFill>
                  <a:latin typeface="黑体" panose="02010609060101010101" pitchFamily="49" charset="-122"/>
                  <a:ea typeface="黑体" panose="02010609060101010101" pitchFamily="49" charset="-122"/>
                </a:rPr>
                <a:t>血管</a:t>
              </a:r>
              <a:r>
                <a:rPr lang="en-US" altLang="zh-CN" b="1" dirty="0">
                  <a:solidFill>
                    <a:srgbClr val="1464DC"/>
                  </a:solidFill>
                  <a:latin typeface="黑体" panose="02010609060101010101" pitchFamily="49" charset="-122"/>
                  <a:ea typeface="黑体" panose="02010609060101010101" pitchFamily="49" charset="-122"/>
                </a:rPr>
                <a:t>/</a:t>
              </a:r>
              <a:r>
                <a:rPr lang="zh-CN" altLang="en-US" b="1" dirty="0">
                  <a:solidFill>
                    <a:srgbClr val="1464DC"/>
                  </a:solidFill>
                  <a:latin typeface="黑体" panose="02010609060101010101" pitchFamily="49" charset="-122"/>
                  <a:ea typeface="黑体" panose="02010609060101010101" pitchFamily="49" charset="-122"/>
                </a:rPr>
                <a:t>微血管：</a:t>
              </a:r>
              <a:endParaRPr lang="en-US" altLang="zh-CN" b="1" dirty="0">
                <a:solidFill>
                  <a:srgbClr val="1464DC"/>
                </a:solidFill>
                <a:latin typeface="黑体" panose="02010609060101010101" pitchFamily="49" charset="-122"/>
                <a:ea typeface="黑体" panose="02010609060101010101" pitchFamily="49" charset="-122"/>
              </a:endParaRPr>
            </a:p>
            <a:p>
              <a:pPr>
                <a:lnSpc>
                  <a:spcPct val="130000"/>
                </a:lnSpc>
              </a:pPr>
              <a:r>
                <a:rPr lang="zh-CN" altLang="en-US" b="1" dirty="0">
                  <a:solidFill>
                    <a:schemeClr val="tx1"/>
                  </a:solidFill>
                  <a:latin typeface="黑体" panose="02010609060101010101" pitchFamily="49" charset="-122"/>
                  <a:ea typeface="黑体" panose="02010609060101010101" pitchFamily="49" charset="-122"/>
                </a:rPr>
                <a:t>研究</a:t>
              </a:r>
              <a:r>
                <a:rPr lang="zh-CN" altLang="en-US" b="1" dirty="0">
                  <a:solidFill>
                    <a:srgbClr val="C00000"/>
                  </a:solidFill>
                  <a:latin typeface="黑体" panose="02010609060101010101" pitchFamily="49" charset="-122"/>
                  <a:ea typeface="黑体" panose="02010609060101010101" pitchFamily="49" charset="-122"/>
                </a:rPr>
                <a:t>血管系统</a:t>
              </a:r>
              <a:r>
                <a:rPr lang="zh-CN" altLang="en-US" b="1" dirty="0">
                  <a:solidFill>
                    <a:schemeClr val="tx1"/>
                  </a:solidFill>
                  <a:latin typeface="黑体" panose="02010609060101010101" pitchFamily="49" charset="-122"/>
                  <a:ea typeface="黑体" panose="02010609060101010101" pitchFamily="49" charset="-122"/>
                </a:rPr>
                <a:t>对脑外伤的反应对于有效治疗</a:t>
              </a:r>
              <a:r>
                <a:rPr lang="en-US" altLang="zh-CN" b="1" dirty="0">
                  <a:solidFill>
                    <a:schemeClr val="tx1"/>
                  </a:solidFill>
                  <a:latin typeface="黑体" panose="02010609060101010101" pitchFamily="49" charset="-122"/>
                  <a:ea typeface="黑体" panose="02010609060101010101" pitchFamily="49" charset="-122"/>
                </a:rPr>
                <a:t>TBI</a:t>
              </a:r>
              <a:r>
                <a:rPr lang="zh-CN" altLang="en-US" b="1" dirty="0">
                  <a:solidFill>
                    <a:schemeClr val="tx1"/>
                  </a:solidFill>
                  <a:latin typeface="黑体" panose="02010609060101010101" pitchFamily="49" charset="-122"/>
                  <a:ea typeface="黑体" panose="02010609060101010101" pitchFamily="49" charset="-122"/>
                </a:rPr>
                <a:t>至关重要。</a:t>
              </a:r>
              <a:endParaRPr lang="en-US" altLang="zh-CN"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b="1" dirty="0">
                  <a:solidFill>
                    <a:schemeClr val="tx1"/>
                  </a:solidFill>
                  <a:latin typeface="黑体" panose="02010609060101010101" pitchFamily="49" charset="-122"/>
                  <a:ea typeface="黑体" panose="02010609060101010101" pitchFamily="49" charset="-122"/>
                </a:rPr>
                <a:t>其中</a:t>
              </a:r>
              <a:r>
                <a:rPr lang="zh-CN" altLang="en-US" b="1" dirty="0">
                  <a:solidFill>
                    <a:srgbClr val="C00000"/>
                  </a:solidFill>
                  <a:latin typeface="黑体" panose="02010609060101010101" pitchFamily="49" charset="-122"/>
                  <a:ea typeface="黑体" panose="02010609060101010101" pitchFamily="49" charset="-122"/>
                </a:rPr>
                <a:t>微血管</a:t>
              </a:r>
              <a:r>
                <a:rPr lang="zh-CN" altLang="en-US" b="1" dirty="0">
                  <a:solidFill>
                    <a:schemeClr val="tx1"/>
                  </a:solidFill>
                  <a:latin typeface="黑体" panose="02010609060101010101" pitchFamily="49" charset="-122"/>
                  <a:ea typeface="黑体" panose="02010609060101010101" pitchFamily="49" charset="-122"/>
                </a:rPr>
                <a:t>的损伤在</a:t>
              </a:r>
              <a:r>
                <a:rPr lang="en-US" altLang="zh-CN" b="1" dirty="0">
                  <a:solidFill>
                    <a:schemeClr val="tx1"/>
                  </a:solidFill>
                  <a:latin typeface="Arial" panose="020B0604020202020204" pitchFamily="34" charset="0"/>
                  <a:ea typeface="黑体" panose="02010609060101010101" pitchFamily="49" charset="-122"/>
                  <a:cs typeface="Arial" panose="020B0604020202020204" pitchFamily="34" charset="0"/>
                </a:rPr>
                <a:t>TBI</a:t>
              </a:r>
              <a:r>
                <a:rPr lang="zh-CN" altLang="en-US" b="1" dirty="0">
                  <a:solidFill>
                    <a:schemeClr val="tx1"/>
                  </a:solidFill>
                  <a:latin typeface="黑体" panose="02010609060101010101" pitchFamily="49" charset="-122"/>
                  <a:ea typeface="黑体" panose="02010609060101010101" pitchFamily="49" charset="-122"/>
                </a:rPr>
                <a:t>的影响中发挥了重要作用。</a:t>
              </a:r>
              <a:endParaRPr lang="en-US" altLang="zh-CN" b="1" dirty="0">
                <a:solidFill>
                  <a:schemeClr val="tx1"/>
                </a:solidFill>
                <a:latin typeface="黑体" panose="02010609060101010101" pitchFamily="49" charset="-122"/>
                <a:ea typeface="黑体" panose="02010609060101010101" pitchFamily="49" charset="-122"/>
              </a:endParaRPr>
            </a:p>
          </p:txBody>
        </p:sp>
        <p:sp>
          <p:nvSpPr>
            <p:cNvPr id="3" name="箭头: 下 2">
              <a:extLst>
                <a:ext uri="{FF2B5EF4-FFF2-40B4-BE49-F238E27FC236}">
                  <a16:creationId xmlns:a16="http://schemas.microsoft.com/office/drawing/2014/main" id="{600941F5-B4BC-4B36-844E-F58916E0BB30}"/>
                </a:ext>
              </a:extLst>
            </p:cNvPr>
            <p:cNvSpPr/>
            <p:nvPr/>
          </p:nvSpPr>
          <p:spPr>
            <a:xfrm>
              <a:off x="7895296" y="4564290"/>
              <a:ext cx="223557" cy="228600"/>
            </a:xfrm>
            <a:prstGeom prst="downArrow">
              <a:avLst>
                <a:gd name="adj1" fmla="val 50000"/>
                <a:gd name="adj2" fmla="val 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9BB1D514-E09D-4F0C-B995-E81844B84135}"/>
                </a:ext>
              </a:extLst>
            </p:cNvPr>
            <p:cNvSpPr/>
            <p:nvPr/>
          </p:nvSpPr>
          <p:spPr>
            <a:xfrm>
              <a:off x="3791697" y="1359801"/>
              <a:ext cx="8285343" cy="1372177"/>
            </a:xfrm>
            <a:prstGeom prst="roundRect">
              <a:avLst/>
            </a:prstGeom>
            <a:solidFill>
              <a:srgbClr val="E0E0E0"/>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b="1" dirty="0">
                  <a:solidFill>
                    <a:srgbClr val="1464DC"/>
                  </a:solidFill>
                  <a:latin typeface="黑体" panose="02010609060101010101" pitchFamily="49" charset="-122"/>
                  <a:ea typeface="黑体" panose="02010609060101010101" pitchFamily="49" charset="-122"/>
                </a:rPr>
                <a:t>创伤性脑损伤：</a:t>
              </a:r>
              <a:endParaRPr lang="en-US" altLang="zh-CN" b="1" dirty="0">
                <a:solidFill>
                  <a:srgbClr val="1464DC"/>
                </a:solidFill>
                <a:latin typeface="黑体" panose="02010609060101010101" pitchFamily="49" charset="-122"/>
                <a:ea typeface="黑体" panose="02010609060101010101" pitchFamily="49" charset="-122"/>
              </a:endParaRPr>
            </a:p>
            <a:p>
              <a:pPr algn="ctr">
                <a:lnSpc>
                  <a:spcPct val="130000"/>
                </a:lnSpc>
              </a:pPr>
              <a:r>
                <a:rPr lang="zh-CN" altLang="en-US" b="1" dirty="0">
                  <a:solidFill>
                    <a:schemeClr val="tx1"/>
                  </a:solidFill>
                  <a:latin typeface="黑体" panose="02010609060101010101" pitchFamily="49" charset="-122"/>
                  <a:ea typeface="黑体" panose="02010609060101010101" pitchFamily="49" charset="-122"/>
                </a:rPr>
                <a:t>通过阐明脑损伤的物理机制，明确临床诊断和治疗中的薄弱环节，</a:t>
              </a:r>
              <a:endParaRPr lang="en-US" altLang="zh-CN" b="1" dirty="0">
                <a:solidFill>
                  <a:schemeClr val="tx1"/>
                </a:solidFill>
                <a:latin typeface="黑体" panose="02010609060101010101" pitchFamily="49" charset="-122"/>
                <a:ea typeface="黑体" panose="02010609060101010101" pitchFamily="49" charset="-122"/>
              </a:endParaRPr>
            </a:p>
            <a:p>
              <a:pPr algn="ctr">
                <a:lnSpc>
                  <a:spcPct val="130000"/>
                </a:lnSpc>
              </a:pPr>
              <a:r>
                <a:rPr lang="zh-CN" altLang="en-US" b="1" dirty="0">
                  <a:solidFill>
                    <a:schemeClr val="tx1"/>
                  </a:solidFill>
                  <a:latin typeface="黑体" panose="02010609060101010101" pitchFamily="49" charset="-122"/>
                  <a:ea typeface="黑体" panose="02010609060101010101" pitchFamily="49" charset="-122"/>
                </a:rPr>
                <a:t>并为优化防护设备提供指导，这对</a:t>
              </a:r>
              <a:r>
                <a:rPr lang="en-US" altLang="zh-CN" b="1" dirty="0">
                  <a:solidFill>
                    <a:schemeClr val="tx1"/>
                  </a:solidFill>
                  <a:latin typeface="黑体" panose="02010609060101010101" pitchFamily="49" charset="-122"/>
                  <a:ea typeface="黑体" panose="02010609060101010101" pitchFamily="49" charset="-122"/>
                </a:rPr>
                <a:t>TBI</a:t>
              </a:r>
              <a:r>
                <a:rPr lang="zh-CN" altLang="en-US" b="1" dirty="0">
                  <a:solidFill>
                    <a:schemeClr val="tx1"/>
                  </a:solidFill>
                  <a:latin typeface="黑体" panose="02010609060101010101" pitchFamily="49" charset="-122"/>
                  <a:ea typeface="黑体" panose="02010609060101010101" pitchFamily="49" charset="-122"/>
                </a:rPr>
                <a:t>的研究和实践具有重要意义。</a:t>
              </a:r>
            </a:p>
          </p:txBody>
        </p:sp>
      </p:grpSp>
      <p:sp>
        <p:nvSpPr>
          <p:cNvPr id="16" name="文本框 15">
            <a:extLst>
              <a:ext uri="{FF2B5EF4-FFF2-40B4-BE49-F238E27FC236}">
                <a16:creationId xmlns:a16="http://schemas.microsoft.com/office/drawing/2014/main" id="{532F3360-DF30-415A-A8EE-8714BF646AB4}"/>
              </a:ext>
            </a:extLst>
          </p:cNvPr>
          <p:cNvSpPr txBox="1"/>
          <p:nvPr/>
        </p:nvSpPr>
        <p:spPr>
          <a:xfrm>
            <a:off x="7032234" y="3729199"/>
            <a:ext cx="3182281" cy="189195"/>
          </a:xfrm>
          <a:prstGeom prst="rect">
            <a:avLst/>
          </a:prstGeom>
          <a:noFill/>
        </p:spPr>
        <p:txBody>
          <a:bodyPr wrap="none">
            <a:spAutoFit/>
          </a:bodyPr>
          <a:lstStyle/>
          <a:p>
            <a:r>
              <a:rPr lang="en-US" altLang="zh-CN" sz="1200" dirty="0" err="1">
                <a:effectLst/>
                <a:latin typeface="Arial" panose="020B0604020202020204" pitchFamily="34" charset="0"/>
                <a:cs typeface="Arial" panose="020B0604020202020204" pitchFamily="34" charset="0"/>
              </a:rPr>
              <a:t>Sandsmark</a:t>
            </a:r>
            <a:r>
              <a:rPr lang="en-US" altLang="zh-CN" sz="1200" dirty="0">
                <a:effectLst/>
                <a:latin typeface="Arial" panose="020B0604020202020204" pitchFamily="34" charset="0"/>
                <a:cs typeface="Arial" panose="020B0604020202020204" pitchFamily="34" charset="0"/>
              </a:rPr>
              <a:t>, D. K. et al. Neuron 103, (2019).</a:t>
            </a:r>
          </a:p>
        </p:txBody>
      </p:sp>
      <p:sp>
        <p:nvSpPr>
          <p:cNvPr id="7" name="灯片编号占位符 6">
            <a:extLst>
              <a:ext uri="{FF2B5EF4-FFF2-40B4-BE49-F238E27FC236}">
                <a16:creationId xmlns:a16="http://schemas.microsoft.com/office/drawing/2014/main" id="{255812E9-A2E3-4B26-92D6-4E78066E7485}"/>
              </a:ext>
            </a:extLst>
          </p:cNvPr>
          <p:cNvSpPr>
            <a:spLocks noGrp="1"/>
          </p:cNvSpPr>
          <p:nvPr>
            <p:ph type="sldNum" sz="quarter" idx="10"/>
          </p:nvPr>
        </p:nvSpPr>
        <p:spPr/>
        <p:txBody>
          <a:bodyPr/>
          <a:lstStyle/>
          <a:p>
            <a:fld id="{9F26C4DD-4A95-4F81-AFEF-BB17C8CA0BCE}" type="slidenum">
              <a:rPr lang="zh-CN" altLang="en-US" smtClean="0"/>
              <a:pPr/>
              <a:t>8</a:t>
            </a:fld>
            <a:endParaRPr lang="zh-CN" altLang="en-US" dirty="0"/>
          </a:p>
        </p:txBody>
      </p:sp>
    </p:spTree>
    <p:custDataLst>
      <p:tags r:id="rId1"/>
    </p:custDataLst>
    <p:extLst>
      <p:ext uri="{BB962C8B-B14F-4D97-AF65-F5344CB8AC3E}">
        <p14:creationId xmlns:p14="http://schemas.microsoft.com/office/powerpoint/2010/main" val="165997762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内容占位符 10">
            <a:extLst>
              <a:ext uri="{FF2B5EF4-FFF2-40B4-BE49-F238E27FC236}">
                <a16:creationId xmlns:a16="http://schemas.microsoft.com/office/drawing/2014/main" id="{B2FC12C2-F063-4424-A9E1-26008CBB221E}"/>
              </a:ext>
            </a:extLst>
          </p:cNvPr>
          <p:cNvGraphicFramePr>
            <a:graphicFrameLocks/>
          </p:cNvGraphicFramePr>
          <p:nvPr>
            <p:extLst>
              <p:ext uri="{D42A27DB-BD31-4B8C-83A1-F6EECF244321}">
                <p14:modId xmlns:p14="http://schemas.microsoft.com/office/powerpoint/2010/main" val="3536112460"/>
              </p:ext>
            </p:extLst>
          </p:nvPr>
        </p:nvGraphicFramePr>
        <p:xfrm>
          <a:off x="112644" y="1159880"/>
          <a:ext cx="11966713" cy="5470159"/>
        </p:xfrm>
        <a:graphic>
          <a:graphicData uri="http://schemas.openxmlformats.org/drawingml/2006/table">
            <a:tbl>
              <a:tblPr firstRow="1" bandRow="1">
                <a:tableStyleId>{5C22544A-7EE6-4342-B048-85BDC9FD1C3A}</a:tableStyleId>
              </a:tblPr>
              <a:tblGrid>
                <a:gridCol w="2126860">
                  <a:extLst>
                    <a:ext uri="{9D8B030D-6E8A-4147-A177-3AD203B41FA5}">
                      <a16:colId xmlns:a16="http://schemas.microsoft.com/office/drawing/2014/main" val="2106113314"/>
                    </a:ext>
                  </a:extLst>
                </a:gridCol>
                <a:gridCol w="1995519">
                  <a:extLst>
                    <a:ext uri="{9D8B030D-6E8A-4147-A177-3AD203B41FA5}">
                      <a16:colId xmlns:a16="http://schemas.microsoft.com/office/drawing/2014/main" val="1474425352"/>
                    </a:ext>
                  </a:extLst>
                </a:gridCol>
                <a:gridCol w="1749444">
                  <a:extLst>
                    <a:ext uri="{9D8B030D-6E8A-4147-A177-3AD203B41FA5}">
                      <a16:colId xmlns:a16="http://schemas.microsoft.com/office/drawing/2014/main" val="1738140739"/>
                    </a:ext>
                  </a:extLst>
                </a:gridCol>
                <a:gridCol w="1615655">
                  <a:extLst>
                    <a:ext uri="{9D8B030D-6E8A-4147-A177-3AD203B41FA5}">
                      <a16:colId xmlns:a16="http://schemas.microsoft.com/office/drawing/2014/main" val="1917894360"/>
                    </a:ext>
                  </a:extLst>
                </a:gridCol>
                <a:gridCol w="4479235">
                  <a:extLst>
                    <a:ext uri="{9D8B030D-6E8A-4147-A177-3AD203B41FA5}">
                      <a16:colId xmlns:a16="http://schemas.microsoft.com/office/drawing/2014/main" val="1390753721"/>
                    </a:ext>
                  </a:extLst>
                </a:gridCol>
              </a:tblGrid>
              <a:tr h="434386">
                <a:tc>
                  <a:txBody>
                    <a:bodyPr/>
                    <a:lstStyle/>
                    <a:p>
                      <a:pPr algn="ctr"/>
                      <a:r>
                        <a:rPr lang="zh-CN" altLang="en-US" sz="1400" dirty="0">
                          <a:latin typeface="黑体" panose="02010609060101010101" pitchFamily="49" charset="-122"/>
                          <a:ea typeface="黑体" panose="02010609060101010101" pitchFamily="49" charset="-122"/>
                        </a:rPr>
                        <a:t>现有工作</a:t>
                      </a:r>
                    </a:p>
                  </a:txBody>
                  <a:tcPr anchor="ctr"/>
                </a:tc>
                <a:tc>
                  <a:txBody>
                    <a:bodyPr/>
                    <a:lstStyle/>
                    <a:p>
                      <a:pPr algn="ctr"/>
                      <a:r>
                        <a:rPr lang="zh-CN" altLang="en-US" sz="1400" dirty="0">
                          <a:latin typeface="黑体" panose="02010609060101010101" pitchFamily="49" charset="-122"/>
                          <a:ea typeface="黑体" panose="02010609060101010101" pitchFamily="49" charset="-122"/>
                        </a:rPr>
                        <a:t>数据制备</a:t>
                      </a:r>
                    </a:p>
                  </a:txBody>
                  <a:tcPr anchor="ctr"/>
                </a:tc>
                <a:tc>
                  <a:txBody>
                    <a:bodyPr/>
                    <a:lstStyle/>
                    <a:p>
                      <a:pPr algn="ctr"/>
                      <a:r>
                        <a:rPr lang="zh-CN" altLang="en-US" sz="1400" dirty="0">
                          <a:latin typeface="黑体" panose="02010609060101010101" pitchFamily="49" charset="-122"/>
                          <a:ea typeface="黑体" panose="02010609060101010101" pitchFamily="49" charset="-122"/>
                        </a:rPr>
                        <a:t>分割目标区域</a:t>
                      </a:r>
                    </a:p>
                  </a:txBody>
                  <a:tcPr anchor="ctr"/>
                </a:tc>
                <a:tc>
                  <a:txBody>
                    <a:bodyPr/>
                    <a:lstStyle/>
                    <a:p>
                      <a:pPr algn="ctr"/>
                      <a:r>
                        <a:rPr lang="zh-CN" altLang="en-US" sz="1400" dirty="0">
                          <a:latin typeface="黑体" panose="02010609060101010101" pitchFamily="49" charset="-122"/>
                          <a:ea typeface="黑体" panose="02010609060101010101" pitchFamily="49" charset="-122"/>
                        </a:rPr>
                        <a:t>分割方法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分割方法分析</a:t>
                      </a:r>
                    </a:p>
                  </a:txBody>
                  <a:tcPr anchor="ctr"/>
                </a:tc>
                <a:extLst>
                  <a:ext uri="{0D108BD9-81ED-4DB2-BD59-A6C34878D82A}">
                    <a16:rowId xmlns:a16="http://schemas.microsoft.com/office/drawing/2014/main" val="3212732140"/>
                  </a:ext>
                </a:extLst>
              </a:tr>
              <a:tr h="738456">
                <a:tc>
                  <a:txBody>
                    <a:bodyPr/>
                    <a:lstStyle/>
                    <a:p>
                      <a:r>
                        <a:rPr lang="en-US" altLang="zh-CN" sz="1400" dirty="0">
                          <a:effectLst/>
                          <a:latin typeface="Arial" panose="020B0604020202020204" pitchFamily="34" charset="0"/>
                          <a:ea typeface="黑体" panose="02010609060101010101" pitchFamily="49" charset="-122"/>
                          <a:cs typeface="Arial" panose="020B0604020202020204" pitchFamily="34" charset="0"/>
                        </a:rPr>
                        <a:t>Wittmann, B. CVPR, (2025).</a:t>
                      </a:r>
                    </a:p>
                  </a:txBody>
                  <a:tcPr anchor="ctr"/>
                </a:tc>
                <a:tc>
                  <a:txBody>
                    <a:bodyPr/>
                    <a:lstStyle/>
                    <a:p>
                      <a:pPr algn="ctr"/>
                      <a:r>
                        <a:rPr lang="zh-CN" altLang="en-US" sz="1400" dirty="0">
                          <a:latin typeface="Arial" panose="020B0604020202020204" pitchFamily="34" charset="0"/>
                          <a:ea typeface="黑体" panose="02010609060101010101" pitchFamily="49" charset="-122"/>
                          <a:cs typeface="Arial" panose="020B0604020202020204" pitchFamily="34" charset="0"/>
                        </a:rPr>
                        <a:t>多种类</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真实数据</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域随机化数据</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生成模型数据</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a:t>
                      </a:r>
                      <a:endParaRPr lang="en-US" altLang="zh-CN" sz="1400" dirty="0">
                        <a:latin typeface="黑体" panose="02010609060101010101" pitchFamily="49" charset="-122"/>
                        <a:ea typeface="黑体" panose="02010609060101010101" pitchFamily="49" charset="-122"/>
                      </a:endParaRPr>
                    </a:p>
                  </a:txBody>
                  <a:tcPr anchor="ctr"/>
                </a:tc>
                <a:tc>
                  <a:txBody>
                    <a:bodyPr/>
                    <a:lstStyle/>
                    <a:p>
                      <a:pPr algn="ctr"/>
                      <a:r>
                        <a:rPr lang="zh-CN" altLang="en-US"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专为 </a:t>
                      </a:r>
                      <a:r>
                        <a:rPr lang="en-US" altLang="zh-CN"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3D </a:t>
                      </a:r>
                      <a:r>
                        <a:rPr lang="zh-CN" altLang="en-US"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血管分割设计的基础模型，</a:t>
                      </a:r>
                      <a:endParaRPr lang="en-US" altLang="zh-CN" sz="140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algn="ctr"/>
                      <a:r>
                        <a:rPr lang="zh-CN" altLang="en-US" sz="1400" dirty="0">
                          <a:latin typeface="黑体" panose="02010609060101010101" pitchFamily="49" charset="-122"/>
                          <a:ea typeface="黑体" panose="02010609060101010101" pitchFamily="49" charset="-122"/>
                        </a:rPr>
                        <a:t>支持</a:t>
                      </a:r>
                      <a:r>
                        <a:rPr lang="en-US" altLang="zh-CN" sz="1400" dirty="0">
                          <a:latin typeface="Arial" panose="020B0604020202020204" pitchFamily="34" charset="0"/>
                          <a:ea typeface="黑体" panose="02010609060101010101" pitchFamily="49" charset="-122"/>
                          <a:cs typeface="Arial" panose="020B0604020202020204" pitchFamily="34" charset="0"/>
                        </a:rPr>
                        <a:t>zero-shot</a:t>
                      </a:r>
                      <a:r>
                        <a:rPr lang="zh-CN" altLang="en-US" sz="1400" dirty="0">
                          <a:latin typeface="Arial" panose="020B0604020202020204" pitchFamily="34" charset="0"/>
                          <a:ea typeface="黑体" panose="02010609060101010101" pitchFamily="49" charset="-122"/>
                          <a:cs typeface="Arial" panose="020B0604020202020204" pitchFamily="34" charset="0"/>
                        </a:rPr>
                        <a:t>、</a:t>
                      </a:r>
                      <a:r>
                        <a:rPr lang="en-US" altLang="zh-CN" sz="1400" dirty="0">
                          <a:latin typeface="Arial" panose="020B0604020202020204" pitchFamily="34" charset="0"/>
                          <a:ea typeface="黑体" panose="02010609060101010101" pitchFamily="49" charset="-122"/>
                          <a:cs typeface="Arial" panose="020B0604020202020204" pitchFamily="34" charset="0"/>
                        </a:rPr>
                        <a:t>one-shot</a:t>
                      </a:r>
                      <a:r>
                        <a:rPr lang="zh-CN" altLang="en-US" sz="1400" dirty="0">
                          <a:latin typeface="Arial" panose="020B0604020202020204" pitchFamily="34" charset="0"/>
                          <a:ea typeface="黑体" panose="02010609060101010101" pitchFamily="49" charset="-122"/>
                          <a:cs typeface="Arial" panose="020B0604020202020204" pitchFamily="34" charset="0"/>
                        </a:rPr>
                        <a:t>、</a:t>
                      </a:r>
                      <a:r>
                        <a:rPr lang="en-US" altLang="zh-CN" sz="1400" dirty="0">
                          <a:latin typeface="Arial" panose="020B0604020202020204" pitchFamily="34" charset="0"/>
                          <a:ea typeface="黑体" panose="02010609060101010101" pitchFamily="49" charset="-122"/>
                          <a:cs typeface="Arial" panose="020B0604020202020204" pitchFamily="34" charset="0"/>
                        </a:rPr>
                        <a:t>few-shot</a:t>
                      </a:r>
                      <a:r>
                        <a:rPr lang="zh-CN" altLang="en-US" sz="1400" dirty="0">
                          <a:latin typeface="黑体" panose="02010609060101010101" pitchFamily="49" charset="-122"/>
                          <a:ea typeface="黑体" panose="02010609060101010101" pitchFamily="49" charset="-122"/>
                        </a:rPr>
                        <a:t>任务</a:t>
                      </a:r>
                    </a:p>
                  </a:txBody>
                  <a:tcPr anchor="ctr"/>
                </a:tc>
                <a:extLst>
                  <a:ext uri="{0D108BD9-81ED-4DB2-BD59-A6C34878D82A}">
                    <a16:rowId xmlns:a16="http://schemas.microsoft.com/office/drawing/2014/main" val="2310082541"/>
                  </a:ext>
                </a:extLst>
              </a:tr>
              <a:tr h="434386">
                <a:tc>
                  <a:txBody>
                    <a:bodyPr/>
                    <a:lstStyle/>
                    <a:p>
                      <a:pPr algn="ctr"/>
                      <a:r>
                        <a:rPr lang="en-US" altLang="zh-CN" sz="1400" dirty="0">
                          <a:effectLst/>
                          <a:latin typeface="Arial" panose="020B0604020202020204" pitchFamily="34" charset="0"/>
                          <a:ea typeface="黑体" panose="02010609060101010101" pitchFamily="49" charset="-122"/>
                          <a:cs typeface="Arial" panose="020B0604020202020204" pitchFamily="34" charset="0"/>
                        </a:rPr>
                        <a:t>Wan, J. Preprint, (2024).</a:t>
                      </a:r>
                    </a:p>
                  </a:txBody>
                  <a:tcPr anchor="ctr"/>
                </a:tc>
                <a:tc>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vEM</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猕猴</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人类</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 + </a:t>
                      </a:r>
                      <a:r>
                        <a:rPr lang="zh-CN" altLang="en-US" sz="1400" dirty="0">
                          <a:latin typeface="黑体" panose="02010609060101010101" pitchFamily="49" charset="-122"/>
                          <a:ea typeface="黑体" panose="02010609060101010101" pitchFamily="49" charset="-122"/>
                        </a:rPr>
                        <a:t>种子点</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a:t>
                      </a:r>
                      <a:r>
                        <a:rPr lang="zh-CN" altLang="en-US" sz="1400" dirty="0">
                          <a:latin typeface="黑体" panose="02010609060101010101" pitchFamily="49" charset="-122"/>
                          <a:ea typeface="黑体" panose="02010609060101010101" pitchFamily="49" charset="-122"/>
                        </a:rPr>
                        <a:t>结合血管追踪的思想，无需模型训练或微调</a:t>
                      </a:r>
                    </a:p>
                  </a:txBody>
                  <a:tcPr anchor="ctr"/>
                </a:tc>
                <a:extLst>
                  <a:ext uri="{0D108BD9-81ED-4DB2-BD59-A6C34878D82A}">
                    <a16:rowId xmlns:a16="http://schemas.microsoft.com/office/drawing/2014/main" val="3550198371"/>
                  </a:ext>
                </a:extLst>
              </a:tr>
              <a:tr h="738456">
                <a:tc>
                  <a:txBody>
                    <a:bodyPr/>
                    <a:lstStyle/>
                    <a:p>
                      <a:pPr algn="ctr"/>
                      <a:r>
                        <a:rPr lang="en-US" altLang="zh-CN" sz="1400" i="0" dirty="0">
                          <a:latin typeface="Arial" panose="020B0604020202020204" pitchFamily="34" charset="0"/>
                          <a:ea typeface="黑体" panose="02010609060101010101" pitchFamily="49" charset="-122"/>
                          <a:cs typeface="Arial" panose="020B0604020202020204" pitchFamily="34" charset="0"/>
                        </a:rPr>
                        <a:t>Li, Y. JIOHS, (2023).</a:t>
                      </a:r>
                      <a:endParaRPr lang="en-US" altLang="zh-CN" sz="1400" i="0" dirty="0">
                        <a:effectLst/>
                        <a:latin typeface="Arial" panose="020B0604020202020204" pitchFamily="34" charset="0"/>
                        <a:ea typeface="黑体" panose="02010609060101010101" pitchFamily="49" charset="-122"/>
                        <a:cs typeface="Arial" panose="020B0604020202020204" pitchFamily="34" charset="0"/>
                      </a:endParaRPr>
                    </a:p>
                  </a:txBody>
                  <a:tcPr anchor="ctr"/>
                </a:tc>
                <a:tc rowSpan="3">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fMOST</a:t>
                      </a:r>
                      <a:r>
                        <a:rPr lang="en-US" altLang="zh-CN" sz="1400" dirty="0">
                          <a:latin typeface="Arial" panose="020B0604020202020204" pitchFamily="34" charset="0"/>
                          <a:ea typeface="黑体" panose="02010609060101010101" pitchFamily="49" charset="-122"/>
                          <a:cs typeface="Arial" panose="020B0604020202020204" pitchFamily="34" charset="0"/>
                        </a:rPr>
                        <a:t>,</a:t>
                      </a:r>
                    </a:p>
                    <a:p>
                      <a:pPr algn="ctr"/>
                      <a:r>
                        <a:rPr lang="en-US" altLang="zh-CN" sz="1400" dirty="0">
                          <a:latin typeface="Arial" panose="020B0604020202020204" pitchFamily="34" charset="0"/>
                          <a:ea typeface="黑体" panose="02010609060101010101" pitchFamily="49" charset="-122"/>
                          <a:cs typeface="Arial" panose="020B0604020202020204" pitchFamily="34" charset="0"/>
                        </a:rPr>
                        <a:t>Lectin, Tek, </a:t>
                      </a:r>
                      <a:r>
                        <a:rPr lang="en-US" altLang="zh-CN" sz="1400" dirty="0" err="1">
                          <a:latin typeface="Arial" panose="020B0604020202020204" pitchFamily="34" charset="0"/>
                          <a:ea typeface="黑体" panose="02010609060101010101" pitchFamily="49" charset="-122"/>
                          <a:cs typeface="Arial" panose="020B0604020202020204" pitchFamily="34" charset="0"/>
                        </a:rPr>
                        <a:t>Dylight</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rowSpan="3">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3D </a:t>
                      </a:r>
                      <a:r>
                        <a:rPr lang="en-US" altLang="zh-CN" sz="1400" dirty="0" err="1">
                          <a:latin typeface="Arial" panose="020B0604020202020204" pitchFamily="34" charset="0"/>
                          <a:ea typeface="黑体" panose="02010609060101010101" pitchFamily="49" charset="-122"/>
                          <a:cs typeface="Arial" panose="020B0604020202020204" pitchFamily="34" charset="0"/>
                        </a:rPr>
                        <a:t>Swin</a:t>
                      </a:r>
                      <a:r>
                        <a:rPr lang="en-US" altLang="zh-CN" sz="1400" dirty="0">
                          <a:latin typeface="Arial" panose="020B0604020202020204" pitchFamily="34" charset="0"/>
                          <a:ea typeface="黑体" panose="02010609060101010101" pitchFamily="49" charset="-122"/>
                          <a:cs typeface="Arial" panose="020B0604020202020204" pitchFamily="34" charset="0"/>
                        </a:rPr>
                        <a:t> Transformer</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针对血管信号不连续性等问题，更好捕获全局语义信息</a:t>
                      </a:r>
                    </a:p>
                  </a:txBody>
                  <a:tcPr anchor="ctr"/>
                </a:tc>
                <a:extLst>
                  <a:ext uri="{0D108BD9-81ED-4DB2-BD59-A6C34878D82A}">
                    <a16:rowId xmlns:a16="http://schemas.microsoft.com/office/drawing/2014/main" val="761755621"/>
                  </a:ext>
                </a:extLst>
              </a:tr>
              <a:tr h="434386">
                <a:tc>
                  <a:txBody>
                    <a:bodyPr/>
                    <a:lstStyle/>
                    <a:p>
                      <a:pPr marL="304800" indent="-304800" algn="ctr"/>
                      <a:r>
                        <a:rPr lang="it-IT" altLang="zh-CN" sz="1400" i="0" dirty="0">
                          <a:latin typeface="Arial" panose="020B0604020202020204" pitchFamily="34" charset="0"/>
                          <a:ea typeface="黑体" panose="02010609060101010101" pitchFamily="49" charset="-122"/>
                          <a:cs typeface="Arial" panose="020B0604020202020204" pitchFamily="34" charset="0"/>
                        </a:rPr>
                        <a:t>Li, Y. Bioinformatics</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it-IT" altLang="zh-CN" sz="1400" i="0" dirty="0">
                          <a:latin typeface="Arial" panose="020B0604020202020204" pitchFamily="34" charset="0"/>
                          <a:ea typeface="黑体" panose="02010609060101010101" pitchFamily="49" charset="-122"/>
                          <a:cs typeface="Arial" panose="020B0604020202020204" pitchFamily="34" charset="0"/>
                        </a:rPr>
                        <a:t>(2023).</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vMerge="1">
                  <a:txBody>
                    <a:bodyPr/>
                    <a:lstStyle/>
                    <a:p>
                      <a:pPr algn="ctr"/>
                      <a:r>
                        <a:rPr lang="en-US" altLang="zh-CN" sz="1400" dirty="0"/>
                        <a:t>fMOST</a:t>
                      </a:r>
                      <a:endParaRPr lang="zh-CN" altLang="en-US" sz="1400" dirty="0"/>
                    </a:p>
                  </a:txBody>
                  <a:tcPr anchor="ctr"/>
                </a:tc>
                <a:tc vMerge="1">
                  <a:txBody>
                    <a:bodyPr/>
                    <a:lstStyle/>
                    <a:p>
                      <a:pPr algn="ctr"/>
                      <a:r>
                        <a:rPr lang="zh-CN" altLang="en-US" sz="1400" dirty="0"/>
                        <a:t>小鼠全脑</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黑体" panose="02010609060101010101" pitchFamily="49" charset="-122"/>
                          <a:cs typeface="Arial" panose="020B0604020202020204" pitchFamily="34" charset="0"/>
                        </a:rPr>
                        <a:t>3D CNN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网络的参数仅为同类网络的</a:t>
                      </a:r>
                      <a:r>
                        <a:rPr lang="en-US" altLang="zh-CN" sz="1400" dirty="0">
                          <a:latin typeface="Arial" panose="020B0604020202020204" pitchFamily="34" charset="0"/>
                          <a:ea typeface="黑体" panose="02010609060101010101" pitchFamily="49" charset="-122"/>
                          <a:cs typeface="Arial" panose="020B0604020202020204" pitchFamily="34" charset="0"/>
                        </a:rPr>
                        <a:t>1%</a:t>
                      </a:r>
                      <a:r>
                        <a:rPr lang="zh-CN" altLang="en-US" sz="1400" dirty="0">
                          <a:latin typeface="黑体" panose="02010609060101010101" pitchFamily="49" charset="-122"/>
                          <a:ea typeface="黑体" panose="02010609060101010101" pitchFamily="49" charset="-122"/>
                        </a:rPr>
                        <a:t>，更快完成分割</a:t>
                      </a:r>
                      <a:endParaRPr lang="en-US" altLang="zh-CN" sz="14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397578477"/>
                  </a:ext>
                </a:extLst>
              </a:tr>
              <a:tr h="738456">
                <a:tc>
                  <a:txBody>
                    <a:bodyPr/>
                    <a:lstStyle/>
                    <a:p>
                      <a:pPr marL="304800" indent="-304800" algn="ctr"/>
                      <a:r>
                        <a:rPr lang="it-IT" altLang="zh-CN" sz="1400" i="0" dirty="0">
                          <a:latin typeface="Arial" panose="020B0604020202020204" pitchFamily="34" charset="0"/>
                          <a:ea typeface="黑体" panose="02010609060101010101" pitchFamily="49" charset="-122"/>
                          <a:cs typeface="Arial" panose="020B0604020202020204" pitchFamily="34" charset="0"/>
                        </a:rPr>
                        <a:t>Li, Y. BOE</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it-IT" altLang="zh-CN" sz="1400" i="0" dirty="0">
                          <a:latin typeface="Arial" panose="020B0604020202020204" pitchFamily="34" charset="0"/>
                          <a:ea typeface="黑体" panose="02010609060101010101" pitchFamily="49" charset="-122"/>
                          <a:cs typeface="Arial" panose="020B0604020202020204" pitchFamily="34" charset="0"/>
                        </a:rPr>
                        <a:t>(2022).</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fMOST</a:t>
                      </a:r>
                      <a:endParaRPr lang="zh-CN" altLang="en-US" sz="1400" dirty="0"/>
                    </a:p>
                  </a:txBody>
                  <a:tcPr anchor="ctr"/>
                </a:tc>
                <a:tc vMerge="1">
                  <a:txBody>
                    <a:bodyPr/>
                    <a:lstStyle/>
                    <a:p>
                      <a:pPr algn="ctr"/>
                      <a:r>
                        <a:rPr lang="zh-CN" altLang="en-US" sz="1400" dirty="0"/>
                        <a:t>小鼠全脑</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黑体" panose="02010609060101010101" pitchFamily="49" charset="-122"/>
                          <a:cs typeface="Arial" panose="020B0604020202020204" pitchFamily="34" charset="0"/>
                        </a:rPr>
                        <a:t>3D CNN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设计了大血管数据增强模块、血管骨架化数据增强模块</a:t>
                      </a:r>
                    </a:p>
                  </a:txBody>
                  <a:tcPr anchor="ctr"/>
                </a:tc>
                <a:extLst>
                  <a:ext uri="{0D108BD9-81ED-4DB2-BD59-A6C34878D82A}">
                    <a16:rowId xmlns:a16="http://schemas.microsoft.com/office/drawing/2014/main" val="1191444133"/>
                  </a:ext>
                </a:extLst>
              </a:tr>
              <a:tr h="434386">
                <a:tc>
                  <a:txBody>
                    <a:bodyPr/>
                    <a:lstStyle/>
                    <a:p>
                      <a:pPr marL="304800" indent="-304800" algn="ctr"/>
                      <a:r>
                        <a:rPr lang="fr-FR" altLang="zh-CN" sz="1400" i="0" dirty="0">
                          <a:latin typeface="Arial" panose="020B0604020202020204" pitchFamily="34" charset="0"/>
                          <a:ea typeface="黑体" panose="02010609060101010101" pitchFamily="49" charset="-122"/>
                          <a:cs typeface="Arial" panose="020B0604020202020204" pitchFamily="34" charset="0"/>
                        </a:rPr>
                        <a:t>Ji, X. Neuron</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fr-FR" altLang="zh-CN" sz="1400" i="0" dirty="0">
                          <a:latin typeface="Arial" panose="020B0604020202020204" pitchFamily="34" charset="0"/>
                          <a:ea typeface="黑体" panose="02010609060101010101" pitchFamily="49" charset="-122"/>
                          <a:cs typeface="Arial" panose="020B0604020202020204" pitchFamily="34" charset="0"/>
                        </a:rPr>
                        <a:t>(2021).</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2PLSM,</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a:latin typeface="Arial" panose="020B0604020202020204" pitchFamily="34" charset="0"/>
                          <a:ea typeface="黑体" panose="02010609060101010101" pitchFamily="49" charset="-122"/>
                          <a:cs typeface="Arial" panose="020B0604020202020204" pitchFamily="34" charset="0"/>
                        </a:rPr>
                        <a:t>FITC</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Filter</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滤波器传统方法</a:t>
                      </a:r>
                    </a:p>
                  </a:txBody>
                  <a:tcPr anchor="ctr"/>
                </a:tc>
                <a:extLst>
                  <a:ext uri="{0D108BD9-81ED-4DB2-BD59-A6C34878D82A}">
                    <a16:rowId xmlns:a16="http://schemas.microsoft.com/office/drawing/2014/main" val="303541606"/>
                  </a:ext>
                </a:extLst>
              </a:tr>
              <a:tr h="695017">
                <a:tc>
                  <a:txBody>
                    <a:bodyPr/>
                    <a:lstStyle/>
                    <a:p>
                      <a:pPr marL="304800" indent="-304800" algn="ctr"/>
                      <a:r>
                        <a:rPr lang="en-US" altLang="zh-CN" sz="1400" i="0" dirty="0">
                          <a:latin typeface="Arial" panose="020B0604020202020204" pitchFamily="34" charset="0"/>
                          <a:ea typeface="黑体" panose="02010609060101010101" pitchFamily="49" charset="-122"/>
                          <a:cs typeface="Arial" panose="020B0604020202020204" pitchFamily="34" charset="0"/>
                        </a:rPr>
                        <a:t>Kirst, C. Cell, (2020).</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LSM,</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err="1">
                          <a:latin typeface="Arial" panose="020B0604020202020204" pitchFamily="34" charset="0"/>
                          <a:ea typeface="黑体" panose="02010609060101010101" pitchFamily="49" charset="-122"/>
                          <a:cs typeface="Arial" panose="020B0604020202020204" pitchFamily="34" charset="0"/>
                        </a:rPr>
                        <a:t>iDISCO</a:t>
                      </a:r>
                      <a:r>
                        <a:rPr lang="en-US" altLang="zh-CN" sz="1400" dirty="0">
                          <a:latin typeface="Arial" panose="020B0604020202020204" pitchFamily="34" charset="0"/>
                          <a:ea typeface="黑体" panose="02010609060101010101" pitchFamily="49" charset="-122"/>
                          <a:cs typeface="Arial" panose="020B0604020202020204" pitchFamily="34" charset="0"/>
                        </a:rPr>
                        <a:t>+,</a:t>
                      </a:r>
                      <a:r>
                        <a:rPr lang="zh-CN" altLang="en-US" sz="1400" dirty="0">
                          <a:latin typeface="Arial" panose="020B0604020202020204" pitchFamily="34" charset="0"/>
                          <a:ea typeface="黑体" panose="02010609060101010101" pitchFamily="49" charset="-122"/>
                          <a:cs typeface="Arial" panose="020B0604020202020204" pitchFamily="34" charset="0"/>
                        </a:rPr>
                        <a:t> </a:t>
                      </a:r>
                      <a:endParaRPr lang="en-US" altLang="zh-CN" sz="1400" dirty="0">
                        <a:latin typeface="Arial" panose="020B0604020202020204" pitchFamily="34" charset="0"/>
                        <a:ea typeface="黑体" panose="02010609060101010101" pitchFamily="49" charset="-122"/>
                        <a:cs typeface="Arial" panose="020B0604020202020204" pitchFamily="34" charset="0"/>
                      </a:endParaRPr>
                    </a:p>
                    <a:p>
                      <a:pPr algn="ctr"/>
                      <a:r>
                        <a:rPr lang="en-US" altLang="zh-CN" sz="1400" dirty="0">
                          <a:latin typeface="Arial" panose="020B0604020202020204" pitchFamily="34" charset="0"/>
                          <a:ea typeface="黑体" panose="02010609060101010101" pitchFamily="49" charset="-122"/>
                          <a:cs typeface="Arial" panose="020B0604020202020204" pitchFamily="34" charset="0"/>
                        </a:rPr>
                        <a:t>CD31</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Filter + CNN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首次小鼠全脑血管分割</a:t>
                      </a:r>
                    </a:p>
                  </a:txBody>
                  <a:tcPr anchor="ctr"/>
                </a:tc>
                <a:extLst>
                  <a:ext uri="{0D108BD9-81ED-4DB2-BD59-A6C34878D82A}">
                    <a16:rowId xmlns:a16="http://schemas.microsoft.com/office/drawing/2014/main" val="3573804748"/>
                  </a:ext>
                </a:extLst>
              </a:tr>
              <a:tr h="738456">
                <a:tc>
                  <a:txBody>
                    <a:bodyPr/>
                    <a:lstStyle/>
                    <a:p>
                      <a:pPr algn="ctr"/>
                      <a:r>
                        <a:rPr lang="en-US" altLang="zh-CN" sz="1400" i="0" dirty="0">
                          <a:latin typeface="Arial" panose="020B0604020202020204" pitchFamily="34" charset="0"/>
                          <a:ea typeface="黑体" panose="02010609060101010101" pitchFamily="49" charset="-122"/>
                          <a:cs typeface="Arial" panose="020B0604020202020204" pitchFamily="34" charset="0"/>
                        </a:rPr>
                        <a:t>Tetteh, G. Front Neurol, (2020).</a:t>
                      </a:r>
                      <a:endParaRPr lang="zh-CN" altLang="en-US" sz="1400" i="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en-US" altLang="zh-CN" sz="1400" b="0" i="0" kern="1200" dirty="0">
                          <a:solidFill>
                            <a:schemeClr val="dk1"/>
                          </a:solidFill>
                          <a:effectLst/>
                          <a:latin typeface="Arial" panose="020B0604020202020204" pitchFamily="34" charset="0"/>
                          <a:ea typeface="黑体" panose="02010609060101010101" pitchFamily="49" charset="-122"/>
                          <a:cs typeface="Arial" panose="020B0604020202020204" pitchFamily="34" charset="0"/>
                        </a:rPr>
                        <a:t>MRA/CTA</a:t>
                      </a:r>
                      <a:endParaRPr lang="zh-CN" altLang="en-US" sz="1400" b="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人脑局部</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大鼠脑局部</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合成数据</a:t>
                      </a:r>
                    </a:p>
                  </a:txBody>
                  <a:tcPr anchor="ctr"/>
                </a:tc>
                <a:tc>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UNet</a:t>
                      </a:r>
                      <a:r>
                        <a:rPr lang="en-US" altLang="zh-CN" sz="1400" dirty="0">
                          <a:latin typeface="Arial" panose="020B0604020202020204" pitchFamily="34" charset="0"/>
                          <a:ea typeface="黑体" panose="02010609060101010101" pitchFamily="49" charset="-122"/>
                          <a:cs typeface="Arial" panose="020B0604020202020204" pitchFamily="34" charset="0"/>
                        </a:rPr>
                        <a:t>,</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err="1">
                          <a:latin typeface="Arial" panose="020B0604020202020204" pitchFamily="34" charset="0"/>
                          <a:ea typeface="黑体" panose="02010609060101010101" pitchFamily="49" charset="-122"/>
                          <a:cs typeface="Arial" panose="020B0604020202020204" pitchFamily="34" charset="0"/>
                        </a:rPr>
                        <a:t>VNet</a:t>
                      </a:r>
                      <a:r>
                        <a:rPr lang="en-US" altLang="zh-CN" sz="1400" dirty="0">
                          <a:latin typeface="Arial" panose="020B0604020202020204" pitchFamily="34" charset="0"/>
                          <a:ea typeface="黑体" panose="02010609060101010101" pitchFamily="49" charset="-122"/>
                          <a:cs typeface="Arial" panose="020B0604020202020204" pitchFamily="34" charset="0"/>
                        </a:rPr>
                        <a:t>, FCN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较早公开数据集和方法合集</a:t>
                      </a:r>
                    </a:p>
                  </a:txBody>
                  <a:tcPr anchor="ctr"/>
                </a:tc>
                <a:extLst>
                  <a:ext uri="{0D108BD9-81ED-4DB2-BD59-A6C34878D82A}">
                    <a16:rowId xmlns:a16="http://schemas.microsoft.com/office/drawing/2014/main" val="641145245"/>
                  </a:ext>
                </a:extLst>
              </a:tr>
            </a:tbl>
          </a:graphicData>
        </a:graphic>
      </p:graphicFrame>
      <p:sp>
        <p:nvSpPr>
          <p:cNvPr id="18" name="矩形: 圆角 17">
            <a:extLst>
              <a:ext uri="{FF2B5EF4-FFF2-40B4-BE49-F238E27FC236}">
                <a16:creationId xmlns:a16="http://schemas.microsoft.com/office/drawing/2014/main" id="{446AB35F-00B9-4A22-8143-8281C3F682BF}"/>
              </a:ext>
            </a:extLst>
          </p:cNvPr>
          <p:cNvSpPr/>
          <p:nvPr/>
        </p:nvSpPr>
        <p:spPr>
          <a:xfrm>
            <a:off x="2882054" y="2519097"/>
            <a:ext cx="6661996" cy="287205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400" b="1" dirty="0">
                <a:solidFill>
                  <a:schemeClr val="tx1"/>
                </a:solidFill>
                <a:latin typeface="黑体" panose="02010609060101010101" pitchFamily="49" charset="-122"/>
                <a:ea typeface="黑体" panose="02010609060101010101" pitchFamily="49" charset="-122"/>
              </a:rPr>
              <a:t>本研究和之前研究的不同之处</a:t>
            </a:r>
            <a:endParaRPr lang="en-US" altLang="zh-CN" sz="24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rgbClr val="C00000"/>
                </a:solidFill>
                <a:latin typeface="黑体" panose="02010609060101010101" pitchFamily="49" charset="-122"/>
                <a:ea typeface="黑体" panose="02010609060101010101" pitchFamily="49" charset="-122"/>
              </a:rPr>
              <a:t>数据特征不同：损伤血管（现有工作基于健康数据）</a:t>
            </a:r>
            <a:endParaRPr lang="en-US" altLang="zh-CN" sz="2000" b="1" dirty="0">
              <a:solidFill>
                <a:srgbClr val="C00000"/>
              </a:solidFill>
              <a:latin typeface="黑体" panose="02010609060101010101" pitchFamily="49" charset="-122"/>
              <a:ea typeface="黑体" panose="02010609060101010101" pitchFamily="49" charset="-122"/>
            </a:endParaRPr>
          </a:p>
          <a:p>
            <a:pPr>
              <a:lnSpc>
                <a:spcPct val="130000"/>
              </a:lnSpc>
            </a:pPr>
            <a:r>
              <a:rPr lang="zh-CN" altLang="en-US" sz="2000" b="1" dirty="0">
                <a:solidFill>
                  <a:schemeClr val="tx1"/>
                </a:solidFill>
                <a:latin typeface="黑体" panose="02010609060101010101" pitchFamily="49" charset="-122"/>
                <a:ea typeface="黑体" panose="02010609060101010101" pitchFamily="49" charset="-122"/>
              </a:rPr>
              <a:t>数据可能存在破损，语义信息更难获取</a:t>
            </a:r>
            <a:endParaRPr lang="en-US" altLang="zh-CN" sz="20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rgbClr val="C00000"/>
                </a:solidFill>
                <a:latin typeface="黑体" panose="02010609060101010101" pitchFamily="49" charset="-122"/>
                <a:ea typeface="黑体" panose="02010609060101010101" pitchFamily="49" charset="-122"/>
              </a:rPr>
              <a:t>标记方式不同：</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FITC, </a:t>
            </a:r>
            <a:r>
              <a:rPr lang="en-US" altLang="zh-CN" sz="2000" b="1" dirty="0" err="1">
                <a:solidFill>
                  <a:srgbClr val="C00000"/>
                </a:solidFill>
                <a:latin typeface="Arial" panose="020B0604020202020204" pitchFamily="34" charset="0"/>
                <a:ea typeface="黑体" panose="02010609060101010101" pitchFamily="49" charset="-122"/>
                <a:cs typeface="Arial" panose="020B0604020202020204" pitchFamily="34" charset="0"/>
              </a:rPr>
              <a:t>Dylight</a:t>
            </a:r>
            <a:r>
              <a:rPr lang="zh-CN" altLang="en-US" sz="2000" b="1" dirty="0">
                <a:solidFill>
                  <a:srgbClr val="C00000"/>
                </a:solidFill>
                <a:latin typeface="Arial" panose="020B0604020202020204" pitchFamily="34" charset="0"/>
                <a:ea typeface="黑体" panose="02010609060101010101" pitchFamily="49" charset="-122"/>
                <a:cs typeface="Arial" panose="020B0604020202020204" pitchFamily="34" charset="0"/>
              </a:rPr>
              <a:t>（现有工作基于</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Lectin</a:t>
            </a:r>
            <a:r>
              <a:rPr lang="zh-CN" altLang="en-US" sz="2000" b="1" dirty="0">
                <a:solidFill>
                  <a:srgbClr val="C00000"/>
                </a:solidFill>
                <a:latin typeface="Arial" panose="020B0604020202020204" pitchFamily="34" charset="0"/>
                <a:ea typeface="黑体" panose="02010609060101010101" pitchFamily="49" charset="-122"/>
                <a:cs typeface="Arial" panose="020B0604020202020204" pitchFamily="34" charset="0"/>
              </a:rPr>
              <a:t>）</a:t>
            </a:r>
            <a:endPar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endParaRPr>
          </a:p>
          <a:p>
            <a:pPr>
              <a:lnSpc>
                <a:spcPct val="130000"/>
              </a:lnSpc>
            </a:pPr>
            <a:r>
              <a:rPr lang="zh-CN" altLang="en-US" sz="2000" b="1" dirty="0">
                <a:solidFill>
                  <a:schemeClr val="tx1"/>
                </a:solidFill>
                <a:latin typeface="Arial" panose="020B0604020202020204" pitchFamily="34" charset="0"/>
                <a:ea typeface="黑体" panose="02010609060101010101" pitchFamily="49" charset="-122"/>
                <a:cs typeface="Arial" panose="020B0604020202020204" pitchFamily="34" charset="0"/>
              </a:rPr>
              <a:t>血管中空、边缘模糊甚至断裂，导致更难分割</a:t>
            </a:r>
            <a:endPar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3" name="标题 2">
            <a:extLst>
              <a:ext uri="{FF2B5EF4-FFF2-40B4-BE49-F238E27FC236}">
                <a16:creationId xmlns:a16="http://schemas.microsoft.com/office/drawing/2014/main" id="{5210E53F-5A4C-4D86-BC35-48CEC8538A39}"/>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脑血管分割相关研究</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7989412" y="426308"/>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28" name="矩形 27">
            <a:extLst>
              <a:ext uri="{FF2B5EF4-FFF2-40B4-BE49-F238E27FC236}">
                <a16:creationId xmlns:a16="http://schemas.microsoft.com/office/drawing/2014/main" id="{0C406479-427E-4A99-921B-1D1FA32175B4}"/>
              </a:ext>
            </a:extLst>
          </p:cNvPr>
          <p:cNvSpPr/>
          <p:nvPr/>
        </p:nvSpPr>
        <p:spPr>
          <a:xfrm>
            <a:off x="0" y="6955371"/>
            <a:ext cx="13017063" cy="1200329"/>
          </a:xfrm>
          <a:prstGeom prst="rect">
            <a:avLst/>
          </a:prstGeom>
        </p:spPr>
        <p:txBody>
          <a:bodyPr wrap="square">
            <a:spAutoFit/>
          </a:bodyPr>
          <a:lstStyle/>
          <a:p>
            <a:r>
              <a:rPr lang="en-US" altLang="zh-CN" sz="1200" dirty="0"/>
              <a:t>1. Li, Y. </a:t>
            </a:r>
            <a:r>
              <a:rPr lang="en-US" altLang="zh-CN" sz="1200" i="1" dirty="0"/>
              <a:t>et al.</a:t>
            </a:r>
            <a:r>
              <a:rPr lang="en-US" altLang="zh-CN" sz="1200" dirty="0"/>
              <a:t> </a:t>
            </a:r>
            <a:r>
              <a:rPr lang="en-US" altLang="zh-CN" sz="1200" i="1" dirty="0"/>
              <a:t>Journal of Innovative Optical Health Sciences,</a:t>
            </a:r>
            <a:r>
              <a:rPr lang="en-US" altLang="zh-CN" sz="1200" dirty="0"/>
              <a:t> (2023). 	4. </a:t>
            </a:r>
            <a:r>
              <a:rPr lang="fr-FR" altLang="zh-CN" sz="1200" dirty="0"/>
              <a:t>Ji, X. </a:t>
            </a:r>
            <a:r>
              <a:rPr lang="fr-FR" altLang="zh-CN" sz="1200" i="1" dirty="0"/>
              <a:t>et al.</a:t>
            </a:r>
            <a:r>
              <a:rPr lang="fr-FR" altLang="zh-CN" sz="1200" dirty="0"/>
              <a:t> </a:t>
            </a:r>
            <a:r>
              <a:rPr lang="fr-FR" altLang="zh-CN" sz="1200" i="1" dirty="0"/>
              <a:t>Neuron</a:t>
            </a:r>
            <a:r>
              <a:rPr lang="fr-FR" altLang="zh-CN" sz="1200" dirty="0"/>
              <a:t> 109, (2021).</a:t>
            </a:r>
            <a:endParaRPr lang="en-US" altLang="zh-CN" sz="1200" dirty="0"/>
          </a:p>
          <a:p>
            <a:r>
              <a:rPr lang="it-IT" altLang="zh-CN" sz="1200" dirty="0"/>
              <a:t>2. Li, Y. </a:t>
            </a:r>
            <a:r>
              <a:rPr lang="it-IT" altLang="zh-CN" sz="1200" i="1" dirty="0"/>
              <a:t>et al.</a:t>
            </a:r>
            <a:r>
              <a:rPr lang="it-IT" altLang="zh-CN" sz="1200" dirty="0"/>
              <a:t> </a:t>
            </a:r>
            <a:r>
              <a:rPr lang="it-IT" altLang="zh-CN" sz="1200" i="1" dirty="0"/>
              <a:t>Bioinformatics</a:t>
            </a:r>
            <a:r>
              <a:rPr lang="it-IT" altLang="zh-CN" sz="1200" dirty="0"/>
              <a:t> 39, (2023).                                          	5</a:t>
            </a:r>
            <a:r>
              <a:rPr lang="en-US" altLang="zh-CN" sz="1200" dirty="0"/>
              <a:t>.</a:t>
            </a:r>
            <a:r>
              <a:rPr lang="zh-CN" altLang="en-US" sz="1200" dirty="0"/>
              <a:t> </a:t>
            </a:r>
            <a:r>
              <a:rPr lang="en-US" altLang="zh-CN" sz="1200" dirty="0"/>
              <a:t>Kirst, C. et al. Cell 180, (2020). </a:t>
            </a:r>
            <a:endParaRPr lang="it-IT" altLang="zh-CN" sz="1200" dirty="0"/>
          </a:p>
          <a:p>
            <a:r>
              <a:rPr lang="en-US" altLang="zh-CN" sz="1200" dirty="0"/>
              <a:t>3. </a:t>
            </a:r>
            <a:r>
              <a:rPr lang="it-IT" altLang="zh-CN" sz="1200" dirty="0"/>
              <a:t>1. Li, Y., Ren, T., Li, J., Li, X. &amp; Li, A. Biomed. Opt. Express 13, (2022).	</a:t>
            </a:r>
            <a:r>
              <a:rPr lang="en-US" altLang="zh-CN" sz="1200" dirty="0"/>
              <a:t>6. Tetteh, G. </a:t>
            </a:r>
            <a:r>
              <a:rPr lang="en-US" altLang="zh-CN" sz="1200" i="1" dirty="0"/>
              <a:t>et al.</a:t>
            </a:r>
            <a:r>
              <a:rPr lang="en-US" altLang="zh-CN" sz="1200" dirty="0"/>
              <a:t> </a:t>
            </a:r>
            <a:r>
              <a:rPr lang="en-US" altLang="zh-CN" sz="1200" i="1" dirty="0"/>
              <a:t>Frontiers in Neuroscience</a:t>
            </a:r>
            <a:r>
              <a:rPr lang="en-US" altLang="zh-CN" sz="1200" dirty="0"/>
              <a:t> 14, (2020).</a:t>
            </a:r>
          </a:p>
          <a:p>
            <a:pPr algn="r"/>
            <a:r>
              <a:rPr lang="en-US" altLang="zh-CN" sz="1200" dirty="0">
                <a:effectLst/>
              </a:rPr>
              <a:t>1.</a:t>
            </a:r>
          </a:p>
          <a:p>
            <a:pPr>
              <a:spcBef>
                <a:spcPts val="0"/>
              </a:spcBef>
              <a:spcAft>
                <a:spcPts val="0"/>
              </a:spcAft>
            </a:pPr>
            <a:r>
              <a:rPr lang="en-US" altLang="zh-CN" sz="1200" dirty="0">
                <a:effectLst/>
              </a:rPr>
              <a:t>Li, Y. </a:t>
            </a:r>
            <a:r>
              <a:rPr lang="en-US" altLang="zh-CN" sz="1200" i="1" dirty="0">
                <a:effectLst/>
              </a:rPr>
              <a:t>et al.</a:t>
            </a:r>
            <a:r>
              <a:rPr lang="en-US" altLang="zh-CN" sz="1200" dirty="0">
                <a:effectLst/>
              </a:rPr>
              <a:t> </a:t>
            </a:r>
            <a:r>
              <a:rPr lang="en-US" altLang="zh-CN" sz="1200" i="1" dirty="0">
                <a:effectLst/>
              </a:rPr>
              <a:t>Computer Methods and Programs in Biomedicine</a:t>
            </a:r>
            <a:r>
              <a:rPr lang="en-US" altLang="zh-CN" sz="1200" dirty="0">
                <a:effectLst/>
              </a:rPr>
              <a:t> 214, (2022).</a:t>
            </a:r>
          </a:p>
          <a:p>
            <a:endParaRPr lang="en-US" altLang="zh-CN" sz="1200" dirty="0"/>
          </a:p>
        </p:txBody>
      </p:sp>
      <p:sp>
        <p:nvSpPr>
          <p:cNvPr id="2" name="灯片编号占位符 1">
            <a:extLst>
              <a:ext uri="{FF2B5EF4-FFF2-40B4-BE49-F238E27FC236}">
                <a16:creationId xmlns:a16="http://schemas.microsoft.com/office/drawing/2014/main" id="{280593B3-0FC8-43A2-A5F8-93B7B3BEE1E0}"/>
              </a:ext>
            </a:extLst>
          </p:cNvPr>
          <p:cNvSpPr>
            <a:spLocks noGrp="1"/>
          </p:cNvSpPr>
          <p:nvPr>
            <p:ph type="sldNum" sz="quarter" idx="10"/>
          </p:nvPr>
        </p:nvSpPr>
        <p:spPr/>
        <p:txBody>
          <a:bodyPr/>
          <a:lstStyle/>
          <a:p>
            <a:fld id="{9F26C4DD-4A95-4F81-AFEF-BB17C8CA0BCE}" type="slidenum">
              <a:rPr lang="zh-CN" altLang="en-US" smtClean="0"/>
              <a:pPr/>
              <a:t>9</a:t>
            </a:fld>
            <a:endParaRPr lang="zh-CN" altLang="en-US" dirty="0"/>
          </a:p>
        </p:txBody>
      </p:sp>
      <p:cxnSp>
        <p:nvCxnSpPr>
          <p:cNvPr id="8" name="直接箭头连接符 7">
            <a:extLst>
              <a:ext uri="{FF2B5EF4-FFF2-40B4-BE49-F238E27FC236}">
                <a16:creationId xmlns:a16="http://schemas.microsoft.com/office/drawing/2014/main" id="{EBA5ADF3-B6AD-4F03-8258-A113C1003DEF}"/>
              </a:ext>
            </a:extLst>
          </p:cNvPr>
          <p:cNvCxnSpPr>
            <a:cxnSpLocks/>
          </p:cNvCxnSpPr>
          <p:nvPr/>
        </p:nvCxnSpPr>
        <p:spPr>
          <a:xfrm flipH="1" flipV="1">
            <a:off x="11641619" y="931920"/>
            <a:ext cx="325983" cy="16806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632EA75-E41F-4182-8C30-D159F7350B2D}"/>
              </a:ext>
            </a:extLst>
          </p:cNvPr>
          <p:cNvSpPr txBox="1"/>
          <p:nvPr/>
        </p:nvSpPr>
        <p:spPr>
          <a:xfrm>
            <a:off x="6431473" y="444409"/>
            <a:ext cx="5442516" cy="707886"/>
          </a:xfrm>
          <a:prstGeom prst="rect">
            <a:avLst/>
          </a:prstGeom>
          <a:noFill/>
        </p:spPr>
        <p:txBody>
          <a:bodyPr wrap="none">
            <a:spAutoFit/>
          </a:bodyPr>
          <a:lstStyle/>
          <a:p>
            <a:pPr algn="ctr"/>
            <a:r>
              <a:rPr lang="zh-CN" altLang="en-US" sz="2000" dirty="0">
                <a:latin typeface="黑体" panose="02010609060101010101" pitchFamily="49" charset="-122"/>
                <a:ea typeface="黑体" panose="02010609060101010101" pitchFamily="49" charset="-122"/>
              </a:rPr>
              <a:t>这篇文章的作者之一吴景鹏，曾在</a:t>
            </a:r>
            <a:r>
              <a:rPr lang="en-US" altLang="zh-CN" sz="2000" dirty="0">
                <a:latin typeface="黑体" panose="02010609060101010101" pitchFamily="49" charset="-122"/>
                <a:ea typeface="黑体" panose="02010609060101010101" pitchFamily="49" charset="-122"/>
              </a:rPr>
              <a:t>MOST</a:t>
            </a:r>
            <a:r>
              <a:rPr lang="zh-CN" altLang="en-US" sz="2000" dirty="0">
                <a:latin typeface="黑体" panose="02010609060101010101" pitchFamily="49" charset="-122"/>
                <a:ea typeface="黑体" panose="02010609060101010101" pitchFamily="49" charset="-122"/>
              </a:rPr>
              <a:t>读博士</a:t>
            </a:r>
            <a:r>
              <a:rPr lang="en-US" altLang="zh-CN" sz="2000" dirty="0">
                <a:latin typeface="黑体" panose="02010609060101010101" pitchFamily="49" charset="-122"/>
                <a:ea typeface="黑体" panose="02010609060101010101" pitchFamily="49" charset="-122"/>
              </a:rPr>
              <a:t>,</a:t>
            </a:r>
          </a:p>
          <a:p>
            <a:pPr algn="ctr"/>
            <a:r>
              <a:rPr lang="zh-CN" altLang="en-US" sz="2000" dirty="0">
                <a:latin typeface="黑体" panose="02010609060101010101" pitchFamily="49" charset="-122"/>
                <a:ea typeface="黑体" panose="02010609060101010101" pitchFamily="49" charset="-122"/>
              </a:rPr>
              <a:t>期间做了很漂亮的血管工作</a:t>
            </a:r>
          </a:p>
        </p:txBody>
      </p:sp>
    </p:spTree>
    <p:custDataLst>
      <p:tags r:id="rId1"/>
    </p:custDataLst>
    <p:extLst>
      <p:ext uri="{BB962C8B-B14F-4D97-AF65-F5344CB8AC3E}">
        <p14:creationId xmlns:p14="http://schemas.microsoft.com/office/powerpoint/2010/main" val="20924766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11.xml><?xml version="1.0" encoding="utf-8"?>
<p:tagLst xmlns:a="http://schemas.openxmlformats.org/drawingml/2006/main" xmlns:r="http://schemas.openxmlformats.org/officeDocument/2006/relationships" xmlns:p="http://schemas.openxmlformats.org/presentationml/2006/main">
  <p:tag name="TIMING" val="|0"/>
</p:tagLst>
</file>

<file path=ppt/tags/tag12.xml><?xml version="1.0" encoding="utf-8"?>
<p:tagLst xmlns:a="http://schemas.openxmlformats.org/drawingml/2006/main" xmlns:r="http://schemas.openxmlformats.org/officeDocument/2006/relationships" xmlns:p="http://schemas.openxmlformats.org/presentationml/2006/main">
  <p:tag name="TIMING" val="|0"/>
</p:tagLst>
</file>

<file path=ppt/tags/tag13.xml><?xml version="1.0" encoding="utf-8"?>
<p:tagLst xmlns:a="http://schemas.openxmlformats.org/drawingml/2006/main" xmlns:r="http://schemas.openxmlformats.org/officeDocument/2006/relationships" xmlns:p="http://schemas.openxmlformats.org/presentationml/2006/main">
  <p:tag name="TIMING" val="|0"/>
</p:tagLst>
</file>

<file path=ppt/tags/tag14.xml><?xml version="1.0" encoding="utf-8"?>
<p:tagLst xmlns:a="http://schemas.openxmlformats.org/drawingml/2006/main" xmlns:r="http://schemas.openxmlformats.org/officeDocument/2006/relationships" xmlns:p="http://schemas.openxmlformats.org/presentationml/2006/main">
  <p:tag name="TIMING" val="|0"/>
</p:tagLst>
</file>

<file path=ppt/tags/tag15.xml><?xml version="1.0" encoding="utf-8"?>
<p:tagLst xmlns:a="http://schemas.openxmlformats.org/drawingml/2006/main" xmlns:r="http://schemas.openxmlformats.org/officeDocument/2006/relationships" xmlns:p="http://schemas.openxmlformats.org/presentationml/2006/main">
  <p:tag name="TIMING" val="|0"/>
</p:tagLst>
</file>

<file path=ppt/tags/tag16.xml><?xml version="1.0" encoding="utf-8"?>
<p:tagLst xmlns:a="http://schemas.openxmlformats.org/drawingml/2006/main" xmlns:r="http://schemas.openxmlformats.org/officeDocument/2006/relationships" xmlns:p="http://schemas.openxmlformats.org/presentationml/2006/main">
  <p:tag name="TIMING" val="|0"/>
</p:tagLst>
</file>

<file path=ppt/tags/tag17.xml><?xml version="1.0" encoding="utf-8"?>
<p:tagLst xmlns:a="http://schemas.openxmlformats.org/drawingml/2006/main" xmlns:r="http://schemas.openxmlformats.org/officeDocument/2006/relationships" xmlns:p="http://schemas.openxmlformats.org/presentationml/2006/main">
  <p:tag name="TIMING" val="|0"/>
</p:tagLst>
</file>

<file path=ppt/tags/tag18.xml><?xml version="1.0" encoding="utf-8"?>
<p:tagLst xmlns:a="http://schemas.openxmlformats.org/drawingml/2006/main" xmlns:r="http://schemas.openxmlformats.org/officeDocument/2006/relationships" xmlns:p="http://schemas.openxmlformats.org/presentationml/2006/main">
  <p:tag name="TIMING" val="|0"/>
</p:tagLst>
</file>

<file path=ppt/tags/tag19.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20.xml><?xml version="1.0" encoding="utf-8"?>
<p:tagLst xmlns:a="http://schemas.openxmlformats.org/drawingml/2006/main" xmlns:r="http://schemas.openxmlformats.org/officeDocument/2006/relationships" xmlns:p="http://schemas.openxmlformats.org/presentationml/2006/main">
  <p:tag name="TIMING" val="|0"/>
</p:tagLst>
</file>

<file path=ppt/tags/tag21.xml><?xml version="1.0" encoding="utf-8"?>
<p:tagLst xmlns:a="http://schemas.openxmlformats.org/drawingml/2006/main" xmlns:r="http://schemas.openxmlformats.org/officeDocument/2006/relationships" xmlns:p="http://schemas.openxmlformats.org/presentationml/2006/main">
  <p:tag name="TIMING" val="|0"/>
</p:tagLst>
</file>

<file path=ppt/tags/tag22.xml><?xml version="1.0" encoding="utf-8"?>
<p:tagLst xmlns:a="http://schemas.openxmlformats.org/drawingml/2006/main" xmlns:r="http://schemas.openxmlformats.org/officeDocument/2006/relationships" xmlns:p="http://schemas.openxmlformats.org/presentationml/2006/main">
  <p:tag name="TIMING" val="|0"/>
</p:tagLst>
</file>

<file path=ppt/tags/tag23.xml><?xml version="1.0" encoding="utf-8"?>
<p:tagLst xmlns:a="http://schemas.openxmlformats.org/drawingml/2006/main" xmlns:r="http://schemas.openxmlformats.org/officeDocument/2006/relationships" xmlns:p="http://schemas.openxmlformats.org/presentationml/2006/main">
  <p:tag name="TIMING" val="|0"/>
</p:tagLst>
</file>

<file path=ppt/tags/tag24.xml><?xml version="1.0" encoding="utf-8"?>
<p:tagLst xmlns:a="http://schemas.openxmlformats.org/drawingml/2006/main" xmlns:r="http://schemas.openxmlformats.org/officeDocument/2006/relationships" xmlns:p="http://schemas.openxmlformats.org/presentationml/2006/main">
  <p:tag name="TIMING" val="|0"/>
</p:tagLst>
</file>

<file path=ppt/tags/tag25.xml><?xml version="1.0" encoding="utf-8"?>
<p:tagLst xmlns:a="http://schemas.openxmlformats.org/drawingml/2006/main" xmlns:r="http://schemas.openxmlformats.org/officeDocument/2006/relationships" xmlns:p="http://schemas.openxmlformats.org/presentationml/2006/main">
  <p:tag name="TIMING" val="|0"/>
</p:tagLst>
</file>

<file path=ppt/tags/tag26.xml><?xml version="1.0" encoding="utf-8"?>
<p:tagLst xmlns:a="http://schemas.openxmlformats.org/drawingml/2006/main" xmlns:r="http://schemas.openxmlformats.org/officeDocument/2006/relationships" xmlns:p="http://schemas.openxmlformats.org/presentationml/2006/main">
  <p:tag name="TIMING" val="|0"/>
</p:tagLst>
</file>

<file path=ppt/tags/tag27.xml><?xml version="1.0" encoding="utf-8"?>
<p:tagLst xmlns:a="http://schemas.openxmlformats.org/drawingml/2006/main" xmlns:r="http://schemas.openxmlformats.org/officeDocument/2006/relationships" xmlns:p="http://schemas.openxmlformats.org/presentationml/2006/main">
  <p:tag name="TIMING" val="|0"/>
</p:tagLst>
</file>

<file path=ppt/tags/tag28.xml><?xml version="1.0" encoding="utf-8"?>
<p:tagLst xmlns:a="http://schemas.openxmlformats.org/drawingml/2006/main" xmlns:r="http://schemas.openxmlformats.org/officeDocument/2006/relationships" xmlns:p="http://schemas.openxmlformats.org/presentationml/2006/main">
  <p:tag name="TIMING" val="|0"/>
</p:tagLst>
</file>

<file path=ppt/tags/tag29.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30.xml><?xml version="1.0" encoding="utf-8"?>
<p:tagLst xmlns:a="http://schemas.openxmlformats.org/drawingml/2006/main" xmlns:r="http://schemas.openxmlformats.org/officeDocument/2006/relationships" xmlns:p="http://schemas.openxmlformats.org/presentationml/2006/main">
  <p:tag name="TIMING" val="|0"/>
</p:tagLst>
</file>

<file path=ppt/tags/tag31.xml><?xml version="1.0" encoding="utf-8"?>
<p:tagLst xmlns:a="http://schemas.openxmlformats.org/drawingml/2006/main" xmlns:r="http://schemas.openxmlformats.org/officeDocument/2006/relationships" xmlns:p="http://schemas.openxmlformats.org/presentationml/2006/main">
  <p:tag name="TIMING" val="|0"/>
</p:tagLst>
</file>

<file path=ppt/tags/tag32.xml><?xml version="1.0" encoding="utf-8"?>
<p:tagLst xmlns:a="http://schemas.openxmlformats.org/drawingml/2006/main" xmlns:r="http://schemas.openxmlformats.org/officeDocument/2006/relationships" xmlns:p="http://schemas.openxmlformats.org/presentationml/2006/main">
  <p:tag name="TIMING" val="|0"/>
</p:tagLst>
</file>

<file path=ppt/tags/tag33.xml><?xml version="1.0" encoding="utf-8"?>
<p:tagLst xmlns:a="http://schemas.openxmlformats.org/drawingml/2006/main" xmlns:r="http://schemas.openxmlformats.org/officeDocument/2006/relationships" xmlns:p="http://schemas.openxmlformats.org/presentationml/2006/main">
  <p:tag name="TIMING" val="|0"/>
</p:tagLst>
</file>

<file path=ppt/tags/tag34.xml><?xml version="1.0" encoding="utf-8"?>
<p:tagLst xmlns:a="http://schemas.openxmlformats.org/drawingml/2006/main" xmlns:r="http://schemas.openxmlformats.org/officeDocument/2006/relationships" xmlns:p="http://schemas.openxmlformats.org/presentationml/2006/main">
  <p:tag name="TIMING" val="|0"/>
</p:tagLst>
</file>

<file path=ppt/tags/tag35.xml><?xml version="1.0" encoding="utf-8"?>
<p:tagLst xmlns:a="http://schemas.openxmlformats.org/drawingml/2006/main" xmlns:r="http://schemas.openxmlformats.org/officeDocument/2006/relationships" xmlns:p="http://schemas.openxmlformats.org/presentationml/2006/main">
  <p:tag name="TIMING" val="|0"/>
</p:tagLst>
</file>

<file path=ppt/tags/tag36.xml><?xml version="1.0" encoding="utf-8"?>
<p:tagLst xmlns:a="http://schemas.openxmlformats.org/drawingml/2006/main" xmlns:r="http://schemas.openxmlformats.org/officeDocument/2006/relationships" xmlns:p="http://schemas.openxmlformats.org/presentationml/2006/main">
  <p:tag name="TIMING" val="|0"/>
</p:tagLst>
</file>

<file path=ppt/tags/tag37.xml><?xml version="1.0" encoding="utf-8"?>
<p:tagLst xmlns:a="http://schemas.openxmlformats.org/drawingml/2006/main" xmlns:r="http://schemas.openxmlformats.org/officeDocument/2006/relationships" xmlns:p="http://schemas.openxmlformats.org/presentationml/2006/main">
  <p:tag name="TIMING" val="|0"/>
</p:tagLst>
</file>

<file path=ppt/tags/tag38.xml><?xml version="1.0" encoding="utf-8"?>
<p:tagLst xmlns:a="http://schemas.openxmlformats.org/drawingml/2006/main" xmlns:r="http://schemas.openxmlformats.org/officeDocument/2006/relationships" xmlns:p="http://schemas.openxmlformats.org/presentationml/2006/main">
  <p:tag name="TIMING" val="|0"/>
</p:tagLst>
</file>

<file path=ppt/tags/tag39.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40.xml><?xml version="1.0" encoding="utf-8"?>
<p:tagLst xmlns:a="http://schemas.openxmlformats.org/drawingml/2006/main" xmlns:r="http://schemas.openxmlformats.org/officeDocument/2006/relationships" xmlns:p="http://schemas.openxmlformats.org/presentationml/2006/main">
  <p:tag name="TIMING" val="|0"/>
</p:tagLst>
</file>

<file path=ppt/tags/tag41.xml><?xml version="1.0" encoding="utf-8"?>
<p:tagLst xmlns:a="http://schemas.openxmlformats.org/drawingml/2006/main" xmlns:r="http://schemas.openxmlformats.org/officeDocument/2006/relationships" xmlns:p="http://schemas.openxmlformats.org/presentationml/2006/main">
  <p:tag name="TIMING" val="|0"/>
</p:tagLst>
</file>

<file path=ppt/tags/tag42.xml><?xml version="1.0" encoding="utf-8"?>
<p:tagLst xmlns:a="http://schemas.openxmlformats.org/drawingml/2006/main" xmlns:r="http://schemas.openxmlformats.org/officeDocument/2006/relationships" xmlns:p="http://schemas.openxmlformats.org/presentationml/2006/main">
  <p:tag name="TIMING" val="|0"/>
</p:tagLst>
</file>

<file path=ppt/tags/tag43.xml><?xml version="1.0" encoding="utf-8"?>
<p:tagLst xmlns:a="http://schemas.openxmlformats.org/drawingml/2006/main" xmlns:r="http://schemas.openxmlformats.org/officeDocument/2006/relationships" xmlns:p="http://schemas.openxmlformats.org/presentationml/2006/main">
  <p:tag name="TIMING" val="|0"/>
</p:tagLst>
</file>

<file path=ppt/tags/tag44.xml><?xml version="1.0" encoding="utf-8"?>
<p:tagLst xmlns:a="http://schemas.openxmlformats.org/drawingml/2006/main" xmlns:r="http://schemas.openxmlformats.org/officeDocument/2006/relationships" xmlns:p="http://schemas.openxmlformats.org/presentationml/2006/main">
  <p:tag name="TIMING" val="|0"/>
</p:tagLst>
</file>

<file path=ppt/tags/tag45.xml><?xml version="1.0" encoding="utf-8"?>
<p:tagLst xmlns:a="http://schemas.openxmlformats.org/drawingml/2006/main" xmlns:r="http://schemas.openxmlformats.org/officeDocument/2006/relationships" xmlns:p="http://schemas.openxmlformats.org/presentationml/2006/main">
  <p:tag name="TIMING" val="|0"/>
</p:tagLst>
</file>

<file path=ppt/tags/tag46.xml><?xml version="1.0" encoding="utf-8"?>
<p:tagLst xmlns:a="http://schemas.openxmlformats.org/drawingml/2006/main" xmlns:r="http://schemas.openxmlformats.org/officeDocument/2006/relationships" xmlns:p="http://schemas.openxmlformats.org/presentationml/2006/main">
  <p:tag name="TIMING" val="|0"/>
</p:tagLst>
</file>

<file path=ppt/tags/tag47.xml><?xml version="1.0" encoding="utf-8"?>
<p:tagLst xmlns:a="http://schemas.openxmlformats.org/drawingml/2006/main" xmlns:r="http://schemas.openxmlformats.org/officeDocument/2006/relationships" xmlns:p="http://schemas.openxmlformats.org/presentationml/2006/main">
  <p:tag name="TIMING" val="|0"/>
</p:tagLst>
</file>

<file path=ppt/tags/tag48.xml><?xml version="1.0" encoding="utf-8"?>
<p:tagLst xmlns:a="http://schemas.openxmlformats.org/drawingml/2006/main" xmlns:r="http://schemas.openxmlformats.org/officeDocument/2006/relationships" xmlns:p="http://schemas.openxmlformats.org/presentationml/2006/main">
  <p:tag name="TIMING" val="|0"/>
</p:tagLst>
</file>

<file path=ppt/tags/tag49.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50.xml><?xml version="1.0" encoding="utf-8"?>
<p:tagLst xmlns:a="http://schemas.openxmlformats.org/drawingml/2006/main" xmlns:r="http://schemas.openxmlformats.org/officeDocument/2006/relationships" xmlns:p="http://schemas.openxmlformats.org/presentationml/2006/main">
  <p:tag name="TIMING" val="|0"/>
</p:tagLst>
</file>

<file path=ppt/tags/tag51.xml><?xml version="1.0" encoding="utf-8"?>
<p:tagLst xmlns:a="http://schemas.openxmlformats.org/drawingml/2006/main" xmlns:r="http://schemas.openxmlformats.org/officeDocument/2006/relationships" xmlns:p="http://schemas.openxmlformats.org/presentationml/2006/main">
  <p:tag name="TIMING" val="|0"/>
</p:tagLst>
</file>

<file path=ppt/tags/tag52.xml><?xml version="1.0" encoding="utf-8"?>
<p:tagLst xmlns:a="http://schemas.openxmlformats.org/drawingml/2006/main" xmlns:r="http://schemas.openxmlformats.org/officeDocument/2006/relationships" xmlns:p="http://schemas.openxmlformats.org/presentationml/2006/main">
  <p:tag name="TIMING" val="|0"/>
</p:tagLst>
</file>

<file path=ppt/tags/tag53.xml><?xml version="1.0" encoding="utf-8"?>
<p:tagLst xmlns:a="http://schemas.openxmlformats.org/drawingml/2006/main" xmlns:r="http://schemas.openxmlformats.org/officeDocument/2006/relationships" xmlns:p="http://schemas.openxmlformats.org/presentationml/2006/main">
  <p:tag name="TIMING" val="|0"/>
</p:tagLst>
</file>

<file path=ppt/tags/tag54.xml><?xml version="1.0" encoding="utf-8"?>
<p:tagLst xmlns:a="http://schemas.openxmlformats.org/drawingml/2006/main" xmlns:r="http://schemas.openxmlformats.org/officeDocument/2006/relationships" xmlns:p="http://schemas.openxmlformats.org/presentationml/2006/main">
  <p:tag name="TIMING" val="|0"/>
</p:tagLst>
</file>

<file path=ppt/tags/tag55.xml><?xml version="1.0" encoding="utf-8"?>
<p:tagLst xmlns:a="http://schemas.openxmlformats.org/drawingml/2006/main" xmlns:r="http://schemas.openxmlformats.org/officeDocument/2006/relationships" xmlns:p="http://schemas.openxmlformats.org/presentationml/2006/main">
  <p:tag name="TIMING" val="|0"/>
</p:tagLst>
</file>

<file path=ppt/tags/tag56.xml><?xml version="1.0" encoding="utf-8"?>
<p:tagLst xmlns:a="http://schemas.openxmlformats.org/drawingml/2006/main" xmlns:r="http://schemas.openxmlformats.org/officeDocument/2006/relationships" xmlns:p="http://schemas.openxmlformats.org/presentationml/2006/main">
  <p:tag name="TIMING" val="|0"/>
</p:tagLst>
</file>

<file path=ppt/tags/tag57.xml><?xml version="1.0" encoding="utf-8"?>
<p:tagLst xmlns:a="http://schemas.openxmlformats.org/drawingml/2006/main" xmlns:r="http://schemas.openxmlformats.org/officeDocument/2006/relationships" xmlns:p="http://schemas.openxmlformats.org/presentationml/2006/main">
  <p:tag name="TIMING" val="|0"/>
</p:tagLst>
</file>

<file path=ppt/tags/tag58.xml><?xml version="1.0" encoding="utf-8"?>
<p:tagLst xmlns:a="http://schemas.openxmlformats.org/drawingml/2006/main" xmlns:r="http://schemas.openxmlformats.org/officeDocument/2006/relationships" xmlns:p="http://schemas.openxmlformats.org/presentationml/2006/main">
  <p:tag name="TIMING" val="|0"/>
</p:tagLst>
</file>

<file path=ppt/tags/tag59.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
</p:tagLst>
</file>

<file path=ppt/tags/tag60.xml><?xml version="1.0" encoding="utf-8"?>
<p:tagLst xmlns:a="http://schemas.openxmlformats.org/drawingml/2006/main" xmlns:r="http://schemas.openxmlformats.org/officeDocument/2006/relationships" xmlns:p="http://schemas.openxmlformats.org/presentationml/2006/main">
  <p:tag name="TIMING" val="|0"/>
</p:tagLst>
</file>

<file path=ppt/tags/tag7.xml><?xml version="1.0" encoding="utf-8"?>
<p:tagLst xmlns:a="http://schemas.openxmlformats.org/drawingml/2006/main" xmlns:r="http://schemas.openxmlformats.org/officeDocument/2006/relationships" xmlns:p="http://schemas.openxmlformats.org/presentationml/2006/main">
  <p:tag name="TIMING" val="|0"/>
</p:tagLst>
</file>

<file path=ppt/tags/tag8.xml><?xml version="1.0" encoding="utf-8"?>
<p:tagLst xmlns:a="http://schemas.openxmlformats.org/drawingml/2006/main" xmlns:r="http://schemas.openxmlformats.org/officeDocument/2006/relationships" xmlns:p="http://schemas.openxmlformats.org/presentationml/2006/main">
  <p:tag name="TIMING" val="|0"/>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38158</TotalTime>
  <Words>5827</Words>
  <Application>Microsoft Office PowerPoint</Application>
  <PresentationFormat>宽屏</PresentationFormat>
  <Paragraphs>949</Paragraphs>
  <Slides>65</Slides>
  <Notes>62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65</vt:i4>
      </vt:variant>
    </vt:vector>
  </HeadingPairs>
  <TitlesOfParts>
    <vt:vector size="74" baseType="lpstr">
      <vt:lpstr>ThinSpaceFallback</vt:lpstr>
      <vt:lpstr>等线</vt:lpstr>
      <vt:lpstr>等线 Light</vt:lpstr>
      <vt:lpstr>黑体</vt:lpstr>
      <vt:lpstr>Arial</vt:lpstr>
      <vt:lpstr>Calibri</vt:lpstr>
      <vt:lpstr>Cambria Math</vt:lpstr>
      <vt:lpstr>Times New Roman</vt:lpstr>
      <vt:lpstr>Office 主题​​</vt:lpstr>
      <vt:lpstr>复杂图像条件下脑血管三维重建与定量分析</vt:lpstr>
      <vt:lpstr>PowerPoint 演示文稿</vt:lpstr>
      <vt:lpstr>研究背景</vt:lpstr>
      <vt:lpstr>精细全脑脑血管研究意义-血管图谱资源  </vt:lpstr>
      <vt:lpstr>精细全脑脑血管研究意义-血流模拟</vt:lpstr>
      <vt:lpstr>创伤性脑损伤（TBI）</vt:lpstr>
      <vt:lpstr>TBI脑血管研究</vt:lpstr>
      <vt:lpstr>TBI脑血管研究意义（高分辨率和全脑）</vt:lpstr>
      <vt:lpstr>脑血管分割相关研究</vt:lpstr>
      <vt:lpstr>技术路线与章节安排</vt:lpstr>
      <vt:lpstr>物理撞击实验</vt:lpstr>
      <vt:lpstr>标记/转基因、生物、成像实验</vt:lpstr>
      <vt:lpstr>数据集</vt:lpstr>
      <vt:lpstr>数据特征</vt:lpstr>
      <vt:lpstr>预处理</vt:lpstr>
      <vt:lpstr>图像标注</vt:lpstr>
      <vt:lpstr>图像标注规范流程</vt:lpstr>
      <vt:lpstr>分割模型选择</vt:lpstr>
      <vt:lpstr>分割模型选择</vt:lpstr>
      <vt:lpstr>分割模型选择</vt:lpstr>
      <vt:lpstr>分割模型选择</vt:lpstr>
      <vt:lpstr>分割模型选择</vt:lpstr>
      <vt:lpstr>分割模型选择</vt:lpstr>
      <vt:lpstr>基于Swin Transformer做了以下模块的增加</vt:lpstr>
      <vt:lpstr>分割网络结构</vt:lpstr>
      <vt:lpstr>分割结果</vt:lpstr>
      <vt:lpstr>分割结果</vt:lpstr>
      <vt:lpstr>定量评估</vt:lpstr>
      <vt:lpstr>消融实验</vt:lpstr>
      <vt:lpstr>消融实验</vt:lpstr>
      <vt:lpstr>后处理</vt:lpstr>
      <vt:lpstr>解决方法可迁移性不足问题</vt:lpstr>
      <vt:lpstr>SAM2</vt:lpstr>
      <vt:lpstr>SAM3模型结构</vt:lpstr>
      <vt:lpstr>SAM3创新点</vt:lpstr>
      <vt:lpstr>SAMURAI</vt:lpstr>
      <vt:lpstr>SAMURAI</vt:lpstr>
      <vt:lpstr>vesselFM</vt:lpstr>
      <vt:lpstr>vesselFM</vt:lpstr>
      <vt:lpstr>vesselFM</vt:lpstr>
      <vt:lpstr>第5章：全脑血管分割和分析流程</vt:lpstr>
      <vt:lpstr>健壮性管理工具</vt:lpstr>
      <vt:lpstr>水平面和矢状面血管分割结果</vt:lpstr>
      <vt:lpstr>健康数据分割结果</vt:lpstr>
      <vt:lpstr>损伤数据分割结果</vt:lpstr>
      <vt:lpstr>CP脑区</vt:lpstr>
      <vt:lpstr>不同程度损伤的分割结果</vt:lpstr>
      <vt:lpstr>分析结果及其有效性</vt:lpstr>
      <vt:lpstr>损伤组和对照组的比较——长度密度和分叉点密度分析</vt:lpstr>
      <vt:lpstr>损伤组和对照组的比较——血管夹角分析</vt:lpstr>
      <vt:lpstr>损伤组和对照组的比较——图分析</vt:lpstr>
      <vt:lpstr>损伤组和对照组的比较——分块分析</vt:lpstr>
      <vt:lpstr>本文主要内容及结论</vt:lpstr>
      <vt:lpstr>创新点</vt:lpstr>
      <vt:lpstr>展望</vt:lpstr>
      <vt:lpstr>对标注数据的进一步修正</vt:lpstr>
      <vt:lpstr>血管边缘后处理模块</vt:lpstr>
      <vt:lpstr>通用血管分割模块</vt:lpstr>
      <vt:lpstr>通用血管分割模块</vt:lpstr>
      <vt:lpstr>网络分析</vt:lpstr>
      <vt:lpstr>血流模拟</vt:lpstr>
      <vt:lpstr>本工作图像处理模块共同合作者</vt:lpstr>
      <vt:lpstr>本工作合作者</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最近个人进展</dc:title>
  <dc:creator>陈冠斌</dc:creator>
  <cp:lastModifiedBy>陈冠斌</cp:lastModifiedBy>
  <cp:revision>7725</cp:revision>
  <dcterms:created xsi:type="dcterms:W3CDTF">2021-09-03T08:20:10Z</dcterms:created>
  <dcterms:modified xsi:type="dcterms:W3CDTF">2025-10-23T04:18:06Z</dcterms:modified>
</cp:coreProperties>
</file>